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8" r:id="rId22"/>
    <p:sldId id="299" r:id="rId23"/>
    <p:sldId id="276" r:id="rId24"/>
    <p:sldId id="277" r:id="rId25"/>
    <p:sldId id="278" r:id="rId26"/>
    <p:sldId id="279" r:id="rId27"/>
    <p:sldId id="280" r:id="rId28"/>
    <p:sldId id="281" r:id="rId29"/>
    <p:sldId id="300" r:id="rId30"/>
    <p:sldId id="282" r:id="rId31"/>
    <p:sldId id="283" r:id="rId32"/>
    <p:sldId id="301"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2192000" cy="6858000"/>
  <p:notesSz cx="6858000" cy="12192000"/>
  <p:custDataLst>
    <p:tags r:id="rId49"/>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4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df=1495f43b6">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基础课44 圆的方程</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F6676D47-00DC-471D-B6BB-DC5DC018BB64}"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df=1495f43b6">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基础课44 圆的方程</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B3552CAB-3769-40E7-8C20-1CE60AA881D5}"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df=1495f43b6">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基础课44 圆的方程</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381A941E-0CDE-48A9-8D7E-293BE20763AE}"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df=1495f43b6">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基础课44 圆的方程</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6EE9149D-542E-4E35-92A6-A13F063CD7CD}"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9ff#sourcefr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9E109468-2D76-4A52-B34E-6CBC376148B7}"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df=1495f43b6">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基础课44 圆的方程</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1E93920A-92A0-49AF-BC84-D32515B87549}"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0.png"/><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slide" Target="slide15.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0.jpeg"/><Relationship Id="rId7"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94.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04.png"/><Relationship Id="rId4" Type="http://schemas.openxmlformats.org/officeDocument/2006/relationships/image" Target="../media/image103.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5dd0ad65f?vbadefaultcenterpage=1&amp;parentnodeid=dcd99ebbb&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6ee781620?vbadefaultcenterpage=1&amp;parentnodeid=5dd0ad65f&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题组1</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走出误区</a:t>
            </a:r>
            <a:endParaRPr lang="en-US" altLang="zh-CN" sz="2600" dirty="0"/>
          </a:p>
        </p:txBody>
      </p:sp>
      <p:sp>
        <p:nvSpPr>
          <p:cNvPr id="4" name="QO_6_BD.8_1#2d8ec3e59?vbadefaultcenterpage=1&amp;parentnodeid=6ee781620&amp;vbahtmlprocessed=1"/>
          <p:cNvSpPr/>
          <p:nvPr/>
        </p:nvSpPr>
        <p:spPr>
          <a:xfrm>
            <a:off x="502920" y="2012952"/>
            <a:ext cx="11183112" cy="49003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判一判</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.（对的打“√”,错的打“×”）</a:t>
            </a:r>
            <a:endParaRPr lang="en-US" altLang="zh-CN" sz="2400" dirty="0"/>
          </a:p>
        </p:txBody>
      </p:sp>
      <p:sp>
        <p:nvSpPr>
          <p:cNvPr id="5" name="QT_7_BD.9_1#f741444e2?vbadefaultcenterpage=1&amp;parentnodeid=2d8ec3e59&amp;vbahtmlprocessed=1"/>
          <p:cNvSpPr/>
          <p:nvPr/>
        </p:nvSpPr>
        <p:spPr>
          <a:xfrm>
            <a:off x="502920" y="25675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确定圆的几何要素是圆心与半径.(</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6" name="QT_7_AN.10_1#f741444e2.bracket?vbadefaultcenterpage=1&amp;parentnodeid=2d8ec3e59&amp;vbapositionanswer=8&amp;vbahtmlprocessed=1"/>
          <p:cNvSpPr/>
          <p:nvPr/>
        </p:nvSpPr>
        <p:spPr>
          <a:xfrm>
            <a:off x="5748020" y="25675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7" name="QT_7_BD.11_1#6c61666d9?vbadefaultcenterpage=1&amp;parentnodeid=2d8ec3e59&amp;vbahtmlprocessed=1&amp;bbb=1&amp;hasbroken=1"/>
              <p:cNvSpPr/>
              <p:nvPr/>
            </p:nvSpPr>
            <p:spPr>
              <a:xfrm>
                <a:off x="502920" y="3057748"/>
                <a:ext cx="11183112" cy="1044321"/>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（2）若点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14:m>
                  <m:oMath xmlns:m="http://schemas.openxmlformats.org/officeDocument/2006/math">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7" name="QT_7_BD.11_1#6c61666d9?vbadefaultcenterpage=1&amp;parentnodeid=2d8ec3e59&amp;vbahtmlprocessed=1&amp;bbb=1&amp;hasbroken=1"/>
              <p:cNvSpPr>
                <a:spLocks noRot="1" noChangeAspect="1" noMove="1" noResize="1" noEditPoints="1" noAdjustHandles="1" noChangeArrowheads="1" noChangeShapeType="1" noTextEdit="1"/>
              </p:cNvSpPr>
              <p:nvPr/>
            </p:nvSpPr>
            <p:spPr>
              <a:xfrm>
                <a:off x="502920" y="3057748"/>
                <a:ext cx="11183112" cy="1044321"/>
              </a:xfrm>
              <a:prstGeom prst="rect">
                <a:avLst/>
              </a:prstGeom>
              <a:blipFill rotWithShape="1">
                <a:blip r:embed="rId4"/>
                <a:stretch>
                  <a:fillRect t="-21" r="1" b="-11009"/>
                </a:stretch>
              </a:blipFill>
            </p:spPr>
            <p:txBody>
              <a:bodyPr/>
              <a:lstStyle/>
              <a:p>
                <a:r>
                  <a:rPr lang="zh-CN" altLang="en-US">
                    <a:noFill/>
                  </a:rPr>
                  <a:t> </a:t>
                </a:r>
              </a:p>
            </p:txBody>
          </p:sp>
        </mc:Fallback>
      </mc:AlternateContent>
      <p:sp>
        <p:nvSpPr>
          <p:cNvPr id="8" name="QT_7_AN.12_1#6c61666d9.bracket?vbadefaultcenterpage=1&amp;parentnodeid=2d8ec3e59&amp;vbapositionanswer=9&amp;vbahtmlprocessed=1"/>
          <p:cNvSpPr/>
          <p:nvPr/>
        </p:nvSpPr>
        <p:spPr>
          <a:xfrm>
            <a:off x="4603052" y="3606388"/>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9" name="QT_7_BD.13_1#3af1ad6c2?vbadefaultcenterpage=1&amp;parentnodeid=2d8ec3e59&amp;vbahtmlprocessed=1"/>
              <p:cNvSpPr/>
              <p:nvPr/>
            </p:nvSpPr>
            <p:spPr>
              <a:xfrm>
                <a:off x="502920" y="41677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（3）方程</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不一定表示圆.(</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9" name="QT_7_BD.13_1#3af1ad6c2?vbadefaultcenterpage=1&amp;parentnodeid=2d8ec3e59&amp;vbahtmlprocessed=1"/>
              <p:cNvSpPr>
                <a:spLocks noRot="1" noChangeAspect="1" noMove="1" noResize="1" noEditPoints="1" noAdjustHandles="1" noChangeArrowheads="1" noChangeShapeType="1" noTextEdit="1"/>
              </p:cNvSpPr>
              <p:nvPr/>
            </p:nvSpPr>
            <p:spPr>
              <a:xfrm>
                <a:off x="502920" y="4167791"/>
                <a:ext cx="11183112" cy="486029"/>
              </a:xfrm>
              <a:prstGeom prst="rect">
                <a:avLst/>
              </a:prstGeom>
              <a:blipFill rotWithShape="1">
                <a:blip r:embed="rId5"/>
                <a:stretch>
                  <a:fillRect t="-59" r="1" b="-17004"/>
                </a:stretch>
              </a:blipFill>
            </p:spPr>
            <p:txBody>
              <a:bodyPr/>
              <a:lstStyle/>
              <a:p>
                <a:r>
                  <a:rPr lang="zh-CN" altLang="en-US">
                    <a:noFill/>
                  </a:rPr>
                  <a:t> </a:t>
                </a:r>
              </a:p>
            </p:txBody>
          </p:sp>
        </mc:Fallback>
      </mc:AlternateContent>
      <p:sp>
        <p:nvSpPr>
          <p:cNvPr id="10" name="QT_7_AN.14_1#3af1ad6c2.bracket?vbadefaultcenterpage=1&amp;parentnodeid=2d8ec3e59&amp;vbapositionanswer=10&amp;vbahtmlprocessed=1"/>
          <p:cNvSpPr/>
          <p:nvPr/>
        </p:nvSpPr>
        <p:spPr>
          <a:xfrm>
            <a:off x="7130034" y="41677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11" name="QT_7_BD.15_1#b56ad82ea?vbadefaultcenterpage=1&amp;parentnodeid=2d8ec3e59&amp;vbahtmlprocessed=1&amp;bbb=1"/>
              <p:cNvSpPr/>
              <p:nvPr/>
            </p:nvSpPr>
            <p:spPr>
              <a:xfrm>
                <a:off x="502920" y="47138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（4）方程</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1" i="1" dirty="0">
                            <a:solidFill>
                              <a:srgbClr val="000000"/>
                            </a:solidFill>
                            <a:latin typeface="Cambria Math" panose="02040503050406030204" pitchFamily="18" charset="0"/>
                          </a:rPr>
                          <m:t>𝐑</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表示圆心为</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,半径为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的一个圆.(</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11" name="QT_7_BD.15_1#b56ad82ea?vbadefaultcenterpage=1&amp;parentnodeid=2d8ec3e59&amp;vbahtmlprocessed=1&amp;bbb=1"/>
              <p:cNvSpPr>
                <a:spLocks noRot="1" noChangeAspect="1" noMove="1" noResize="1" noEditPoints="1" noAdjustHandles="1" noChangeArrowheads="1" noChangeShapeType="1" noTextEdit="1"/>
              </p:cNvSpPr>
              <p:nvPr/>
            </p:nvSpPr>
            <p:spPr>
              <a:xfrm>
                <a:off x="502920" y="4713891"/>
                <a:ext cx="11183112" cy="486029"/>
              </a:xfrm>
              <a:prstGeom prst="rect">
                <a:avLst/>
              </a:prstGeom>
              <a:blipFill rotWithShape="1">
                <a:blip r:embed="rId6"/>
                <a:stretch>
                  <a:fillRect t="-59" r="1" b="-17004"/>
                </a:stretch>
              </a:blipFill>
            </p:spPr>
            <p:txBody>
              <a:bodyPr/>
              <a:lstStyle/>
              <a:p>
                <a:r>
                  <a:rPr lang="zh-CN" altLang="en-US">
                    <a:noFill/>
                  </a:rPr>
                  <a:t> </a:t>
                </a:r>
              </a:p>
            </p:txBody>
          </p:sp>
        </mc:Fallback>
      </mc:AlternateContent>
      <p:sp>
        <p:nvSpPr>
          <p:cNvPr id="12" name="QT_7_AN.16_1#b56ad82ea.bracket?vbadefaultcenterpage=1&amp;parentnodeid=2d8ec3e59&amp;vbapositionanswer=11&amp;vbahtmlprocessed=1"/>
          <p:cNvSpPr/>
          <p:nvPr/>
        </p:nvSpPr>
        <p:spPr>
          <a:xfrm>
            <a:off x="10836974" y="47138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left)">
                                      <p:cBhvr>
                                        <p:cTn id="23" dur="500"/>
                                        <p:tgtEl>
                                          <p:spTgt spid="10">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wipe(left)">
                                      <p:cBhvr>
                                        <p:cTn id="31" dur="500"/>
                                        <p:tgtEl>
                                          <p:spTgt spid="1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P spid="10" grpId="0" build="p" animBg="1"/>
      <p:bldP spid="12"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17_1#841a6537b?vbadefaultcenterpage=1&amp;parentnodeid=6ee781620&amp;vbahtmlprocessed=1&amp;bbb=1&amp;hasbroken=1"/>
              <p:cNvSpPr/>
              <p:nvPr/>
            </p:nvSpPr>
            <p:spPr>
              <a:xfrm>
                <a:off x="502920" y="108818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（易错题）已知等腰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的一个顶点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，底边的一个端点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3,5</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，则底边的</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另一个端点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17_1#841a6537b?vbadefaultcenterpage=1&amp;parentnodeid=6ee781620&amp;vbahtmlprocessed=1&amp;bbb=1&amp;hasbroken=1"/>
              <p:cNvSpPr>
                <a:spLocks noRot="1" noChangeAspect="1" noMove="1" noResize="1" noEditPoints="1" noAdjustHandles="1" noChangeArrowheads="1" noChangeShapeType="1" noTextEdit="1"/>
              </p:cNvSpPr>
              <p:nvPr/>
            </p:nvSpPr>
            <p:spPr>
              <a:xfrm>
                <a:off x="502920" y="1088182"/>
                <a:ext cx="11183112" cy="1034669"/>
              </a:xfrm>
              <a:prstGeom prst="rect">
                <a:avLst/>
              </a:prstGeom>
              <a:blipFill rotWithShape="1">
                <a:blip r:embed="rId3"/>
                <a:stretch>
                  <a:fillRect t="-41" r="1" b="-2552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B_6_AN.18_1#841a6537b.blank?vbadefaultcenterpage=1&amp;parentnodeid=6ee781620&amp;vbapositionanswer=12&amp;vbahtmlprocessed=1"/>
              <p:cNvSpPr/>
              <p:nvPr/>
            </p:nvSpPr>
            <p:spPr>
              <a:xfrm>
                <a:off x="4102481" y="1733071"/>
                <a:ext cx="7226554" cy="354203"/>
              </a:xfrm>
              <a:prstGeom prst="rect">
                <a:avLst/>
              </a:prstGeom>
              <a:noFill/>
            </p:spPr>
            <p:txBody>
              <a:bodyPr wrap="none" lIns="0" tIns="0" rIns="0" bIns="0" rtlCol="0" anchor="t"/>
              <a:lstStyle/>
              <a:p>
                <a:pPr marL="0" algn="ctr" latinLnBrk="1">
                  <a:lnSpc>
                    <a:spcPts val="29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（除去</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3,5</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两点）</a:t>
                </a:r>
                <a:endParaRPr lang="en-US" altLang="zh-CN" sz="100" dirty="0"/>
              </a:p>
            </p:txBody>
          </p:sp>
        </mc:Choice>
        <mc:Fallback>
          <p:sp>
            <p:nvSpPr>
              <p:cNvPr id="3" name="QB_6_AN.18_1#841a6537b.blank?vbadefaultcenterpage=1&amp;parentnodeid=6ee781620&amp;vbapositionanswer=12&amp;vbahtmlprocessed=1"/>
              <p:cNvSpPr>
                <a:spLocks noRot="1" noChangeAspect="1" noMove="1" noResize="1" noEditPoints="1" noAdjustHandles="1" noChangeArrowheads="1" noChangeShapeType="1" noTextEdit="1"/>
              </p:cNvSpPr>
              <p:nvPr/>
            </p:nvSpPr>
            <p:spPr>
              <a:xfrm>
                <a:off x="4102481" y="1733071"/>
                <a:ext cx="7226554" cy="354203"/>
              </a:xfrm>
              <a:prstGeom prst="rect">
                <a:avLst/>
              </a:prstGeom>
              <a:blipFill>
                <a:blip r:embed="rId4"/>
                <a:stretch>
                  <a:fillRect t="-31034" r="-1097" b="-51724"/>
                </a:stretch>
              </a:blipFill>
            </p:spPr>
            <p:txBody>
              <a:bodyPr/>
              <a:lstStyle/>
              <a:p>
                <a:r>
                  <a:rPr lang="zh-CN" altLang="en-US">
                    <a:noFill/>
                  </a:rPr>
                  <a:t> </a:t>
                </a:r>
              </a:p>
            </p:txBody>
          </p:sp>
        </mc:Fallback>
      </mc:AlternateContent>
      <p:sp>
        <p:nvSpPr>
          <p:cNvPr id="4" name="QB_6_EX.19_1#841a6537b?vbadefaultcenterpage=1&amp;parentnodeid=6ee781620&amp;vbahtmlprocessed=1"/>
          <p:cNvSpPr/>
          <p:nvPr/>
        </p:nvSpPr>
        <p:spPr>
          <a:xfrm>
            <a:off x="502920" y="2389805"/>
            <a:ext cx="11183112" cy="1038670"/>
          </a:xfrm>
          <a:prstGeom prst="rect">
            <a:avLst/>
          </a:prstGeom>
          <a:noFill/>
        </p:spPr>
        <p:txBody>
          <a:bodyPr wrap="squar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【易错点】在求轨迹方程时一定要考虑是否有杂点存在，如有杂点存在，一定要剔除杂点.</a:t>
            </a:r>
            <a:endParaRPr lang="en-US" altLang="zh-CN" sz="2400" dirty="0"/>
          </a:p>
        </p:txBody>
      </p:sp>
      <mc:AlternateContent xmlns:mc="http://schemas.openxmlformats.org/markup-compatibility/2006" xmlns:a14="http://schemas.microsoft.com/office/drawing/2010/main">
        <mc:Choice Requires="a14">
          <p:sp>
            <p:nvSpPr>
              <p:cNvPr id="5" name="QB_6_AS.20_1#841a6537b?vbadefaultcenterpage=1&amp;parentnodeid=6ee781620&amp;vbahtmlprocessed=1&amp;bbb=1&amp;hasbroken=1"/>
              <p:cNvSpPr/>
              <p:nvPr/>
            </p:nvSpPr>
            <p:spPr>
              <a:xfrm>
                <a:off x="502920" y="3431205"/>
                <a:ext cx="11183112" cy="236689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由题意可设另一个端点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，腰长</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，整理得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三点能构成三角形，所以三点不共线，需要除去</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3,5</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两点，</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（除去</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3,5</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两点）.</a:t>
                </a:r>
                <a:endParaRPr lang="en-US" altLang="zh-CN" sz="2400" dirty="0"/>
              </a:p>
            </p:txBody>
          </p:sp>
        </mc:Choice>
        <mc:Fallback xmlns="">
          <p:sp>
            <p:nvSpPr>
              <p:cNvPr id="5" name="QB_6_AS.20_1#841a6537b?vbadefaultcenterpage=1&amp;parentnodeid=6ee781620&amp;vbahtmlprocessed=1&amp;bbb=1&amp;hasbroken=1"/>
              <p:cNvSpPr>
                <a:spLocks noRot="1" noChangeAspect="1" noMove="1" noResize="1" noEditPoints="1" noAdjustHandles="1" noChangeArrowheads="1" noChangeShapeType="1" noTextEdit="1"/>
              </p:cNvSpPr>
              <p:nvPr/>
            </p:nvSpPr>
            <p:spPr>
              <a:xfrm>
                <a:off x="502920" y="3431205"/>
                <a:ext cx="11183112" cy="2366899"/>
              </a:xfrm>
              <a:prstGeom prst="rect">
                <a:avLst/>
              </a:prstGeom>
              <a:blipFill rotWithShape="1">
                <a:blip r:embed="rId5"/>
                <a:stretch>
                  <a:fillRect t="-13" r="-2599" b="-762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wipe(left)">
                                      <p:cBhvr>
                                        <p:cTn id="23" dur="500"/>
                                        <p:tgtEl>
                                          <p:spTgt spid="5">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left)">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380e8ca67?vbadefaultcenterpage=1&amp;parentnodeid=5dd0ad65f&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题组2</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走进教材</a:t>
            </a:r>
            <a:endParaRPr lang="en-US" altLang="zh-CN" sz="2600" dirty="0"/>
          </a:p>
        </p:txBody>
      </p:sp>
      <mc:AlternateContent xmlns:mc="http://schemas.openxmlformats.org/markup-compatibility/2006" xmlns:a14="http://schemas.microsoft.com/office/drawing/2010/main">
        <mc:Choice Requires="a14">
          <p:sp>
            <p:nvSpPr>
              <p:cNvPr id="3" name="QB_6_BD.21_1#61f5afe75?vbadefaultcenterpage=1&amp;parentnodeid=380e8ca67&amp;vbahtmlprocessed=1&amp;bbb=1&amp;hasbroken=1"/>
              <p:cNvSpPr/>
              <p:nvPr/>
            </p:nvSpPr>
            <p:spPr>
              <a:xfrm>
                <a:off x="502920" y="134839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（人教A版选修①P89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T8改编）已知长为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的线段</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的两个端点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分别在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轴上运动，则线段</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的中点的轨迹方程是</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21_1#61f5afe75?vbadefaultcenterpage=1&amp;parentnodeid=380e8ca67&amp;vbahtmlprocessed=1&amp;bbb=1&amp;hasbroken=1"/>
              <p:cNvSpPr>
                <a:spLocks noRot="1" noChangeAspect="1" noMove="1" noResize="1" noEditPoints="1" noAdjustHandles="1" noChangeArrowheads="1" noChangeShapeType="1" noTextEdit="1"/>
              </p:cNvSpPr>
              <p:nvPr/>
            </p:nvSpPr>
            <p:spPr>
              <a:xfrm>
                <a:off x="502920" y="1348391"/>
                <a:ext cx="11183112" cy="1034669"/>
              </a:xfrm>
              <a:prstGeom prst="rect">
                <a:avLst/>
              </a:prstGeom>
              <a:blipFill rotWithShape="1">
                <a:blip r:embed="rId3"/>
                <a:stretch>
                  <a:fillRect t="-28" r="1" b="-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N.22_1#61f5afe75.blank?vbadefaultcenterpage=1&amp;parentnodeid=380e8ca67&amp;vbapositionanswer=13&amp;vbahtmlprocessed=1"/>
              <p:cNvSpPr/>
              <p:nvPr/>
            </p:nvSpPr>
            <p:spPr>
              <a:xfrm>
                <a:off x="6578981" y="1952403"/>
                <a:ext cx="2875090"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6_AN.22_1#61f5afe75.blank?vbadefaultcenterpage=1&amp;parentnodeid=380e8ca67&amp;vbapositionanswer=13&amp;vbahtmlprocessed=1"/>
              <p:cNvSpPr>
                <a:spLocks noRot="1" noChangeAspect="1" noMove="1" noResize="1" noEditPoints="1" noAdjustHandles="1" noChangeArrowheads="1" noChangeShapeType="1" noTextEdit="1"/>
              </p:cNvSpPr>
              <p:nvPr/>
            </p:nvSpPr>
            <p:spPr>
              <a:xfrm>
                <a:off x="6578981" y="1952403"/>
                <a:ext cx="2875090" cy="353441"/>
              </a:xfrm>
              <a:prstGeom prst="rect">
                <a:avLst/>
              </a:prstGeom>
              <a:blipFill rotWithShape="1">
                <a:blip r:embed="rId4"/>
                <a:stretch>
                  <a:fillRect l="-13" t="-117" r="7" b="-76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6_AS.23_1#61f5afe75?vbadefaultcenterpage=1&amp;parentnodeid=380e8ca67&amp;vbahtmlprocessed=1&amp;bbb=1&amp;hasbroken=1"/>
              <p:cNvSpPr/>
              <p:nvPr/>
            </p:nvSpPr>
            <p:spPr>
              <a:xfrm>
                <a:off x="502920" y="2384648"/>
                <a:ext cx="11183112" cy="291014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设线段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不与原点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重合时，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𝐴𝑂𝐵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是直角三角形，</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𝐴𝑂𝐵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为直角，则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𝑂𝑃</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的轨迹是以原点为圆心，</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为半径的圆（除去与坐标轴的交点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），轨迹方程为</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中有一个是原点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，同样满足</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.故线段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的中点的轨迹方程为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AS.23_1#61f5afe75?vbadefaultcenterpage=1&amp;parentnodeid=380e8ca67&amp;vbahtmlprocessed=1&amp;bbb=1&amp;hasbroken=1"/>
              <p:cNvSpPr>
                <a:spLocks noRot="1" noChangeAspect="1" noMove="1" noResize="1" noEditPoints="1" noAdjustHandles="1" noChangeArrowheads="1" noChangeShapeType="1" noTextEdit="1"/>
              </p:cNvSpPr>
              <p:nvPr/>
            </p:nvSpPr>
            <p:spPr>
              <a:xfrm>
                <a:off x="502920" y="2384648"/>
                <a:ext cx="11183112" cy="2910142"/>
              </a:xfrm>
              <a:prstGeom prst="rect">
                <a:avLst/>
              </a:prstGeom>
              <a:blipFill rotWithShape="1">
                <a:blip r:embed="rId5"/>
                <a:stretch>
                  <a:fillRect t="-8" r="-152" b="-1062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24_1#669cbf95b?vbadefaultcenterpage=1&amp;parentnodeid=380e8ca67&amp;vbahtmlprocessed=1&amp;bbb=1&amp;hasbroken=1"/>
              <p:cNvSpPr/>
              <p:nvPr/>
            </p:nvSpPr>
            <p:spPr>
              <a:xfrm>
                <a:off x="502920" y="1604532"/>
                <a:ext cx="11183112" cy="126492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（人教A版选修①P88</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T4改编）圆心在曲线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上，且与直线</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相切的面积最小的圆的方程为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24_1#669cbf95b?vbadefaultcenterpage=1&amp;parentnodeid=380e8ca67&amp;vbahtmlprocessed=1&amp;bbb=1&amp;hasbroken=1"/>
              <p:cNvSpPr>
                <a:spLocks noRot="1" noChangeAspect="1" noMove="1" noResize="1" noEditPoints="1" noAdjustHandles="1" noChangeArrowheads="1" noChangeShapeType="1" noTextEdit="1"/>
              </p:cNvSpPr>
              <p:nvPr/>
            </p:nvSpPr>
            <p:spPr>
              <a:xfrm>
                <a:off x="502920" y="1604532"/>
                <a:ext cx="11183112" cy="1264920"/>
              </a:xfrm>
              <a:prstGeom prst="rect">
                <a:avLst/>
              </a:prstGeom>
              <a:blipFill rotWithShape="1">
                <a:blip r:embed="rId3"/>
                <a:stretch>
                  <a:fillRect t="-41" r="1" b="-53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25_1#669cbf95b.blank?vbadefaultcenterpage=1&amp;parentnodeid=380e8ca67&amp;vbapositionanswer=14&amp;vbahtmlprocessed=1"/>
              <p:cNvSpPr/>
              <p:nvPr/>
            </p:nvSpPr>
            <p:spPr>
              <a:xfrm>
                <a:off x="6475794" y="2437461"/>
                <a:ext cx="3278886"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25_1#669cbf95b.blank?vbadefaultcenterpage=1&amp;parentnodeid=380e8ca67&amp;vbapositionanswer=14&amp;vbahtmlprocessed=1"/>
              <p:cNvSpPr>
                <a:spLocks noRot="1" noChangeAspect="1" noMove="1" noResize="1" noEditPoints="1" noAdjustHandles="1" noChangeArrowheads="1" noChangeShapeType="1" noTextEdit="1"/>
              </p:cNvSpPr>
              <p:nvPr/>
            </p:nvSpPr>
            <p:spPr>
              <a:xfrm>
                <a:off x="6475794" y="2437461"/>
                <a:ext cx="3278886" cy="353441"/>
              </a:xfrm>
              <a:prstGeom prst="rect">
                <a:avLst/>
              </a:prstGeom>
              <a:blipFill rotWithShape="1">
                <a:blip r:embed="rId4"/>
                <a:stretch>
                  <a:fillRect l="-2" t="-94" r="14" b="-7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26_1#669cbf95b?vbadefaultcenterpage=1&amp;parentnodeid=380e8ca67&amp;vbahtmlprocessed=1&amp;bbb=1&amp;hasbroken=1"/>
              <p:cNvSpPr/>
              <p:nvPr/>
            </p:nvSpPr>
            <p:spPr>
              <a:xfrm>
                <a:off x="502920" y="2877580"/>
                <a:ext cx="11183112" cy="2663889"/>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不妨设圆心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，其中</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与圆相切，</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，若圆的面积最小，则半径最小</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，当且仅当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时取等</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号</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min</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，此时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，所以圆的方程为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26_1#669cbf95b?vbadefaultcenterpage=1&amp;parentnodeid=380e8ca67&amp;vbahtmlprocessed=1&amp;bbb=1&amp;hasbroken=1"/>
              <p:cNvSpPr>
                <a:spLocks noRot="1" noChangeAspect="1" noMove="1" noResize="1" noEditPoints="1" noAdjustHandles="1" noChangeArrowheads="1" noChangeShapeType="1" noTextEdit="1"/>
              </p:cNvSpPr>
              <p:nvPr/>
            </p:nvSpPr>
            <p:spPr>
              <a:xfrm>
                <a:off x="502920" y="2877580"/>
                <a:ext cx="11183112" cy="2663889"/>
              </a:xfrm>
              <a:prstGeom prst="rect">
                <a:avLst/>
              </a:prstGeom>
              <a:blipFill rotWithShape="1">
                <a:blip r:embed="rId5"/>
                <a:stretch>
                  <a:fillRect t="-15" r="1" b="-196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6708c618a?vbadefaultcenterpage=1&amp;parentnodeid=5dd0ad65f&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题组3</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走向高考</a:t>
            </a:r>
            <a:endParaRPr lang="en-US" altLang="zh-CN" sz="2600" dirty="0"/>
          </a:p>
        </p:txBody>
      </p:sp>
      <mc:AlternateContent xmlns:mc="http://schemas.openxmlformats.org/markup-compatibility/2006" xmlns:a14="http://schemas.microsoft.com/office/drawing/2010/main">
        <mc:Choice Requires="a14">
          <p:sp>
            <p:nvSpPr>
              <p:cNvPr id="3" name="QC_6_BD.27_1#28db530a2?vbadefaultcenterpage=1&amp;parentnodeid=6708c618a&amp;vbahtmlprocessed=1&amp;bbb=1&amp;hasbroken=1"/>
              <p:cNvSpPr/>
              <p:nvPr/>
            </p:nvSpPr>
            <p:spPr>
              <a:xfrm>
                <a:off x="502920" y="134839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全国乙卷）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6_BD.27_1#28db530a2?vbadefaultcenterpage=1&amp;parentnodeid=6708c618a&amp;vbahtmlprocessed=1&amp;bbb=1&amp;hasbroken=1"/>
              <p:cNvSpPr>
                <a:spLocks noRot="1" noChangeAspect="1" noMove="1" noResize="1" noEditPoints="1" noAdjustHandles="1" noChangeArrowheads="1" noChangeShapeType="1" noTextEdit="1"/>
              </p:cNvSpPr>
              <p:nvPr/>
            </p:nvSpPr>
            <p:spPr>
              <a:xfrm>
                <a:off x="502920" y="1348391"/>
                <a:ext cx="11183112" cy="1034669"/>
              </a:xfrm>
              <a:prstGeom prst="rect">
                <a:avLst/>
              </a:prstGeom>
              <a:blipFill rotWithShape="1">
                <a:blip r:embed="rId3"/>
                <a:stretch>
                  <a:fillRect t="-28" r="-612" b="-7988"/>
                </a:stretch>
              </a:blipFill>
            </p:spPr>
            <p:txBody>
              <a:bodyPr/>
              <a:lstStyle/>
              <a:p>
                <a:r>
                  <a:rPr lang="zh-CN" altLang="en-US">
                    <a:noFill/>
                  </a:rPr>
                  <a:t> </a:t>
                </a:r>
              </a:p>
            </p:txBody>
          </p:sp>
        </mc:Fallback>
      </mc:AlternateContent>
      <p:sp>
        <p:nvSpPr>
          <p:cNvPr id="4" name="QC_6_AN.28_1#28db530a2.bracket?vbadefaultcenterpage=1&amp;parentnodeid=6708c618a&amp;vbapositionanswer=15&amp;vbahtmlprocessed=1"/>
          <p:cNvSpPr/>
          <p:nvPr/>
        </p:nvSpPr>
        <p:spPr>
          <a:xfrm>
            <a:off x="1074420" y="1897031"/>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mc:AlternateContent xmlns:mc="http://schemas.openxmlformats.org/markup-compatibility/2006" xmlns:a14="http://schemas.microsoft.com/office/drawing/2010/main">
        <mc:Choice Requires="a14">
          <p:sp>
            <p:nvSpPr>
              <p:cNvPr id="5" name="QC_6_BD.29_1#28db530a2.choices?vbadefaultcenterpage=1&amp;parentnodeid=6708c618a&amp;vbahtmlprocessed=1"/>
              <p:cNvSpPr/>
              <p:nvPr/>
            </p:nvSpPr>
            <p:spPr>
              <a:xfrm>
                <a:off x="502920" y="2384648"/>
                <a:ext cx="11183112" cy="626555"/>
              </a:xfrm>
              <a:prstGeom prst="rect">
                <a:avLst/>
              </a:prstGeom>
              <a:noFill/>
            </p:spPr>
            <p:txBody>
              <a:bodyPr wrap="square" lIns="0" tIns="0" rIns="0" bIns="0" rtlCol="0" anchor="t"/>
              <a:lstStyle/>
              <a:p>
                <a:pPr latinLnBrk="1">
                  <a:lnSpc>
                    <a:spcPct val="110000"/>
                  </a:lnSpc>
                  <a:tabLst>
                    <a:tab pos="3214370" algn="l"/>
                    <a:tab pos="5629275" algn="l"/>
                    <a:tab pos="8958580"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B.4</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1+3</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2400" dirty="0"/>
              </a:p>
            </p:txBody>
          </p:sp>
        </mc:Choice>
        <mc:Fallback xmlns="">
          <p:sp>
            <p:nvSpPr>
              <p:cNvPr id="5" name="QC_6_BD.29_1#28db530a2.choices?vbadefaultcenterpage=1&amp;parentnodeid=6708c618a&amp;vbahtmlprocessed=1"/>
              <p:cNvSpPr>
                <a:spLocks noRot="1" noChangeAspect="1" noMove="1" noResize="1" noEditPoints="1" noAdjustHandles="1" noChangeArrowheads="1" noChangeShapeType="1" noTextEdit="1"/>
              </p:cNvSpPr>
              <p:nvPr/>
            </p:nvSpPr>
            <p:spPr>
              <a:xfrm>
                <a:off x="502920" y="2384648"/>
                <a:ext cx="11183112" cy="626555"/>
              </a:xfrm>
              <a:prstGeom prst="rect">
                <a:avLst/>
              </a:prstGeom>
              <a:blipFill rotWithShape="1">
                <a:blip r:embed="rId4"/>
                <a:stretch>
                  <a:fillRect t="-36" r="1" b="-25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C_6_AS.30_1#28db530a2?vbadefaultcenterpage=1&amp;parentnodeid=6708c618a&amp;vbahtmlprocessed=1&amp;bbb=1&amp;hasbroken=1"/>
              <p:cNvSpPr/>
              <p:nvPr/>
            </p:nvSpPr>
            <p:spPr>
              <a:xfrm>
                <a:off x="502920" y="3019648"/>
                <a:ext cx="11183112" cy="262959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，整理得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取得最大值，最大值为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.故选C.</a:t>
                </a:r>
                <a:endParaRPr lang="en-US" altLang="zh-CN" sz="2400" dirty="0"/>
              </a:p>
            </p:txBody>
          </p:sp>
        </mc:Choice>
        <mc:Fallback xmlns="">
          <p:sp>
            <p:nvSpPr>
              <p:cNvPr id="6" name="QC_6_AS.30_1#28db530a2?vbadefaultcenterpage=1&amp;parentnodeid=6708c618a&amp;vbahtmlprocessed=1&amp;bbb=1&amp;hasbroken=1"/>
              <p:cNvSpPr>
                <a:spLocks noRot="1" noChangeAspect="1" noMove="1" noResize="1" noEditPoints="1" noAdjustHandles="1" noChangeArrowheads="1" noChangeShapeType="1" noTextEdit="1"/>
              </p:cNvSpPr>
              <p:nvPr/>
            </p:nvSpPr>
            <p:spPr>
              <a:xfrm>
                <a:off x="502920" y="3019648"/>
                <a:ext cx="11183112" cy="2629599"/>
              </a:xfrm>
              <a:prstGeom prst="rect">
                <a:avLst/>
              </a:prstGeom>
              <a:blipFill rotWithShape="1">
                <a:blip r:embed="rId5"/>
                <a:stretch>
                  <a:fillRect t="-8" r="-317" b="-315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2552c1c64.fixed?vbadefaultcenterpage=1&amp;parentnodeid=1495f43b6&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4400" dirty="0"/>
          </a:p>
        </p:txBody>
      </p:sp>
      <p:pic>
        <p:nvPicPr>
          <p:cNvPr id="3" name="C_3#2552c1c64.fixed?vbadefaultcenterpage=1&amp;parentnodeid=1495f43b6&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0e161e043?vbadefaultcenterpage=1&amp;parentnodeid=2552c1c64&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考点一</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求圆的方程［自主练透］</a:t>
            </a:r>
            <a:endParaRPr lang="en-US" altLang="zh-CN" sz="2800" dirty="0"/>
          </a:p>
        </p:txBody>
      </p:sp>
      <mc:AlternateContent xmlns:mc="http://schemas.openxmlformats.org/markup-compatibility/2006" xmlns:a14="http://schemas.microsoft.com/office/drawing/2010/main">
        <mc:Choice Requires="a14">
          <p:sp>
            <p:nvSpPr>
              <p:cNvPr id="3" name="QC_5_BD.31_1#c96fd2530?vbadefaultcenterpage=1&amp;parentnodeid=0e161e043&amp;vbahtmlprocessed=1&amp;bbb=1&amp;hasbroken=1"/>
              <p:cNvSpPr/>
              <p:nvPr/>
            </p:nvSpPr>
            <p:spPr>
              <a:xfrm>
                <a:off x="502920" y="138836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海南模拟</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”是“方程</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表示圆”的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5_BD.31_1#c96fd2530?vbadefaultcenterpage=1&amp;parentnodeid=0e161e043&amp;vbahtmlprocessed=1&amp;bbb=1&amp;hasbroken=1"/>
              <p:cNvSpPr>
                <a:spLocks noRot="1" noChangeAspect="1" noMove="1" noResize="1" noEditPoints="1" noAdjustHandles="1" noChangeArrowheads="1" noChangeShapeType="1" noTextEdit="1"/>
              </p:cNvSpPr>
              <p:nvPr/>
            </p:nvSpPr>
            <p:spPr>
              <a:xfrm>
                <a:off x="502920" y="1388362"/>
                <a:ext cx="11183112" cy="1034669"/>
              </a:xfrm>
              <a:prstGeom prst="rect">
                <a:avLst/>
              </a:prstGeom>
              <a:blipFill rotWithShape="1">
                <a:blip r:embed="rId3"/>
                <a:stretch>
                  <a:fillRect t="-24" r="1" b="-7991"/>
                </a:stretch>
              </a:blipFill>
            </p:spPr>
            <p:txBody>
              <a:bodyPr/>
              <a:lstStyle/>
              <a:p>
                <a:r>
                  <a:rPr lang="zh-CN" altLang="en-US">
                    <a:noFill/>
                  </a:rPr>
                  <a:t> </a:t>
                </a:r>
              </a:p>
            </p:txBody>
          </p:sp>
        </mc:Fallback>
      </mc:AlternateContent>
      <p:sp>
        <p:nvSpPr>
          <p:cNvPr id="4" name="QC_5_AN.32_1#c96fd2530.bracket?vbadefaultcenterpage=1&amp;parentnodeid=0e161e043&amp;vbapositionanswer=16&amp;vbahtmlprocessed=1"/>
          <p:cNvSpPr/>
          <p:nvPr/>
        </p:nvSpPr>
        <p:spPr>
          <a:xfrm>
            <a:off x="769620" y="1937002"/>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p:sp>
        <p:nvSpPr>
          <p:cNvPr id="5" name="QC_5_BD.33_1#c96fd2530.choices?vbadefaultcenterpage=1&amp;parentnodeid=0e161e043&amp;vbahtmlprocessed=1"/>
          <p:cNvSpPr/>
          <p:nvPr/>
        </p:nvSpPr>
        <p:spPr>
          <a:xfrm>
            <a:off x="502920" y="2498059"/>
            <a:ext cx="11183112" cy="1034669"/>
          </a:xfrm>
          <a:prstGeom prst="rect">
            <a:avLst/>
          </a:prstGeom>
          <a:noFill/>
        </p:spPr>
        <p:txBody>
          <a:bodyPr wrap="square" lIns="0" tIns="0" rIns="0" bIns="0" rtlCol="0" anchor="t"/>
          <a:lstStyle/>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.充分不必要条件</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.必要不充分条件</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.充要条件</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.既不充分也不必要条件</a:t>
            </a:r>
            <a:endParaRPr lang="en-US" altLang="zh-CN" sz="2400" dirty="0"/>
          </a:p>
        </p:txBody>
      </p:sp>
      <mc:AlternateContent xmlns:mc="http://schemas.openxmlformats.org/markup-compatibility/2006" xmlns:a14="http://schemas.microsoft.com/office/drawing/2010/main">
        <mc:Choice Requires="a14">
          <p:sp>
            <p:nvSpPr>
              <p:cNvPr id="6" name="QC_5_AS.34_1#c96fd2530?vbadefaultcenterpage=1&amp;parentnodeid=0e161e043&amp;vbahtmlprocessed=1&amp;bbb=1&amp;hasbroken=1"/>
              <p:cNvSpPr/>
              <p:nvPr/>
            </p:nvSpPr>
            <p:spPr>
              <a:xfrm>
                <a:off x="502920" y="3540348"/>
                <a:ext cx="11183112" cy="182181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方程</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表示圆，</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等价于</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&gt;9</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“方程</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表示圆”的充分不必要条件.故选A.</a:t>
                </a:r>
                <a:endParaRPr lang="en-US" altLang="zh-CN" sz="2400" dirty="0"/>
              </a:p>
            </p:txBody>
          </p:sp>
        </mc:Choice>
        <mc:Fallback xmlns="">
          <p:sp>
            <p:nvSpPr>
              <p:cNvPr id="6" name="QC_5_AS.34_1#c96fd2530?vbadefaultcenterpage=1&amp;parentnodeid=0e161e043&amp;vbahtmlprocessed=1&amp;bbb=1&amp;hasbroken=1"/>
              <p:cNvSpPr>
                <a:spLocks noRot="1" noChangeAspect="1" noMove="1" noResize="1" noEditPoints="1" noAdjustHandles="1" noChangeArrowheads="1" noChangeShapeType="1" noTextEdit="1"/>
              </p:cNvSpPr>
              <p:nvPr/>
            </p:nvSpPr>
            <p:spPr>
              <a:xfrm>
                <a:off x="502920" y="3540348"/>
                <a:ext cx="11183112" cy="1821815"/>
              </a:xfrm>
              <a:prstGeom prst="rect">
                <a:avLst/>
              </a:prstGeom>
              <a:blipFill rotWithShape="1">
                <a:blip r:embed="rId4"/>
                <a:stretch>
                  <a:fillRect t="-12" r="1" b="-615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5_BD.35_1#fea3bd28d?vbadefaultcenterpage=1&amp;parentnodeid=0e161e043&amp;vbahtmlprocessed=1&amp;bbb=1&amp;hasbroken=1"/>
              <p:cNvSpPr/>
              <p:nvPr/>
            </p:nvSpPr>
            <p:spPr>
              <a:xfrm>
                <a:off x="502920" y="1103803"/>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河南联考）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过坐标原点，且与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轴的交点分别为</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0,3</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的圆的方</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程为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5_BD.35_1#fea3bd28d?vbadefaultcenterpage=1&amp;parentnodeid=0e161e043&amp;vbahtmlprocessed=1&amp;bbb=1&amp;hasbroken=1"/>
              <p:cNvSpPr>
                <a:spLocks noRot="1" noChangeAspect="1" noMove="1" noResize="1" noEditPoints="1" noAdjustHandles="1" noChangeArrowheads="1" noChangeShapeType="1" noTextEdit="1"/>
              </p:cNvSpPr>
              <p:nvPr/>
            </p:nvSpPr>
            <p:spPr>
              <a:xfrm>
                <a:off x="502920" y="1103803"/>
                <a:ext cx="11183112" cy="1034669"/>
              </a:xfrm>
              <a:prstGeom prst="rect">
                <a:avLst/>
              </a:prstGeom>
              <a:blipFill rotWithShape="1">
                <a:blip r:embed="rId3"/>
                <a:stretch>
                  <a:fillRect t="-17" r="1" b="-6035"/>
                </a:stretch>
              </a:blipFill>
            </p:spPr>
            <p:txBody>
              <a:bodyPr/>
              <a:lstStyle/>
              <a:p>
                <a:r>
                  <a:rPr lang="zh-CN" altLang="en-US">
                    <a:noFill/>
                  </a:rPr>
                  <a:t> </a:t>
                </a:r>
              </a:p>
            </p:txBody>
          </p:sp>
        </mc:Fallback>
      </mc:AlternateContent>
      <p:sp>
        <p:nvSpPr>
          <p:cNvPr id="3" name="QC_5_AN.36_1#fea3bd28d.bracket?vbadefaultcenterpage=1&amp;parentnodeid=0e161e043&amp;vbapositionanswer=17&amp;vbahtmlprocessed=1"/>
          <p:cNvSpPr/>
          <p:nvPr/>
        </p:nvSpPr>
        <p:spPr>
          <a:xfrm>
            <a:off x="1379220" y="1652443"/>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mc:AlternateContent xmlns:mc="http://schemas.openxmlformats.org/markup-compatibility/2006" xmlns:a14="http://schemas.microsoft.com/office/drawing/2010/main">
        <mc:Choice Requires="a14">
          <p:sp>
            <p:nvSpPr>
              <p:cNvPr id="4" name="QC_5_BD.37_1#fea3bd28d.choices?vbadefaultcenterpage=1&amp;parentnodeid=0e161e043&amp;vbahtmlprocessed=1"/>
              <p:cNvSpPr/>
              <p:nvPr/>
            </p:nvSpPr>
            <p:spPr>
              <a:xfrm>
                <a:off x="502920" y="2145710"/>
                <a:ext cx="11183112" cy="1027875"/>
              </a:xfrm>
              <a:prstGeom prst="rect">
                <a:avLst/>
              </a:prstGeom>
              <a:noFill/>
            </p:spPr>
            <p:txBody>
              <a:bodyPr wrap="square" lIns="0" tIns="0" rIns="0" bIns="0" rtlCol="0" anchor="t"/>
              <a:lstStyle/>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4" name="QC_5_BD.37_1#fea3bd28d.choices?vbadefaultcenterpage=1&amp;parentnodeid=0e161e043&amp;vbahtmlprocessed=1"/>
              <p:cNvSpPr>
                <a:spLocks noRot="1" noChangeAspect="1" noMove="1" noResize="1" noEditPoints="1" noAdjustHandles="1" noChangeArrowheads="1" noChangeShapeType="1" noTextEdit="1"/>
              </p:cNvSpPr>
              <p:nvPr/>
            </p:nvSpPr>
            <p:spPr>
              <a:xfrm>
                <a:off x="502920" y="2145710"/>
                <a:ext cx="11183112" cy="1027875"/>
              </a:xfrm>
              <a:prstGeom prst="rect">
                <a:avLst/>
              </a:prstGeom>
              <a:blipFill rotWithShape="1">
                <a:blip r:embed="rId4"/>
                <a:stretch>
                  <a:fillRect t="-4" r="1" b="-107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C_5_AS.38_1#fea3bd28d?vbadefaultcenterpage=1&amp;parentnodeid=0e161e043&amp;vbahtmlprocessed=1"/>
              <p:cNvSpPr/>
              <p:nvPr/>
            </p:nvSpPr>
            <p:spPr>
              <a:xfrm>
                <a:off x="502920" y="3174410"/>
                <a:ext cx="11183112" cy="2867787"/>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设圆的方程为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由题意知,圆过点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0,3</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&amp;4+2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&amp;9+3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所以所求圆的方程为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a:t>
                </a:r>
                <a:endParaRPr lang="en-US" altLang="zh-CN" sz="2400" dirty="0"/>
              </a:p>
            </p:txBody>
          </p:sp>
        </mc:Choice>
        <mc:Fallback xmlns="">
          <p:sp>
            <p:nvSpPr>
              <p:cNvPr id="5" name="QC_5_AS.38_1#fea3bd28d?vbadefaultcenterpage=1&amp;parentnodeid=0e161e043&amp;vbahtmlprocessed=1"/>
              <p:cNvSpPr>
                <a:spLocks noRot="1" noChangeAspect="1" noMove="1" noResize="1" noEditPoints="1" noAdjustHandles="1" noChangeArrowheads="1" noChangeShapeType="1" noTextEdit="1"/>
              </p:cNvSpPr>
              <p:nvPr/>
            </p:nvSpPr>
            <p:spPr>
              <a:xfrm>
                <a:off x="502920" y="3174410"/>
                <a:ext cx="11183112" cy="2867787"/>
              </a:xfrm>
              <a:prstGeom prst="rect">
                <a:avLst/>
              </a:prstGeom>
              <a:blipFill rotWithShape="1">
                <a:blip r:embed="rId5"/>
                <a:stretch>
                  <a:fillRect t="-2" r="1" b="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BD.39_1#179bf70d5?vbadefaultcenterpage=1&amp;parentnodeid=0e161e043&amp;vbahtmlprocessed=1&amp;bbb=1&amp;hasbroken=1"/>
              <p:cNvSpPr/>
              <p:nvPr/>
            </p:nvSpPr>
            <p:spPr>
              <a:xfrm>
                <a:off x="502920" y="1926477"/>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均在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5_BD.39_1#179bf70d5?vbadefaultcenterpage=1&amp;parentnodeid=0e161e043&amp;vbahtmlprocessed=1&amp;bbb=1&amp;hasbroken=1"/>
              <p:cNvSpPr>
                <a:spLocks noRot="1" noChangeAspect="1" noMove="1" noResize="1" noEditPoints="1" noAdjustHandles="1" noChangeArrowheads="1" noChangeShapeType="1" noTextEdit="1"/>
              </p:cNvSpPr>
              <p:nvPr/>
            </p:nvSpPr>
            <p:spPr>
              <a:xfrm>
                <a:off x="502920" y="1926477"/>
                <a:ext cx="11183112" cy="1034669"/>
              </a:xfrm>
              <a:prstGeom prst="rect">
                <a:avLst/>
              </a:prstGeom>
              <a:blipFill rotWithShape="1">
                <a:blip r:embed="rId3"/>
                <a:stretch>
                  <a:fillRect t="-50" r="1" b="-60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5_AN.40_1#179bf70d5.blank?vbadefaultcenterpage=1&amp;parentnodeid=0e161e043&amp;vbapositionanswer=18&amp;vbahtmlprocessed=1"/>
              <p:cNvSpPr/>
              <p:nvPr/>
            </p:nvSpPr>
            <p:spPr>
              <a:xfrm>
                <a:off x="2702179" y="2530805"/>
                <a:ext cx="3278886"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5_AN.40_1#179bf70d5.blank?vbadefaultcenterpage=1&amp;parentnodeid=0e161e043&amp;vbapositionanswer=18&amp;vbahtmlprocessed=1"/>
              <p:cNvSpPr>
                <a:spLocks noRot="1" noChangeAspect="1" noMove="1" noResize="1" noEditPoints="1" noAdjustHandles="1" noChangeArrowheads="1" noChangeShapeType="1" noTextEdit="1"/>
              </p:cNvSpPr>
              <p:nvPr/>
            </p:nvSpPr>
            <p:spPr>
              <a:xfrm>
                <a:off x="2702179" y="2530805"/>
                <a:ext cx="3278886" cy="353441"/>
              </a:xfrm>
              <a:prstGeom prst="rect">
                <a:avLst/>
              </a:prstGeom>
              <a:blipFill rotWithShape="1">
                <a:blip r:embed="rId4"/>
                <a:stretch>
                  <a:fillRect l="-8" t="-93" b="-77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S.41_1#179bf70d5?vbadefaultcenterpage=1&amp;parentnodeid=0e161e043&amp;vbahtmlprocessed=1&amp;bbb=1&amp;hasbroken=1"/>
              <p:cNvSpPr/>
              <p:nvPr/>
            </p:nvSpPr>
            <p:spPr>
              <a:xfrm>
                <a:off x="502920" y="2968384"/>
                <a:ext cx="11183112" cy="225113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上，所以设点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均</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上，可得点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的距离相等且为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的半径</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5_AS.41_1#179bf70d5?vbadefaultcenterpage=1&amp;parentnodeid=0e161e043&amp;vbahtmlprocessed=1&amp;bbb=1&amp;hasbroken=1"/>
              <p:cNvSpPr>
                <a:spLocks noRot="1" noChangeAspect="1" noMove="1" noResize="1" noEditPoints="1" noAdjustHandles="1" noChangeArrowheads="1" noChangeShapeType="1" noTextEdit="1"/>
              </p:cNvSpPr>
              <p:nvPr/>
            </p:nvSpPr>
            <p:spPr>
              <a:xfrm>
                <a:off x="502920" y="2968384"/>
                <a:ext cx="11183112" cy="2251139"/>
              </a:xfrm>
              <a:prstGeom prst="rect">
                <a:avLst/>
              </a:prstGeom>
              <a:blipFill rotWithShape="1">
                <a:blip r:embed="rId5"/>
                <a:stretch>
                  <a:fillRect t="-18" r="-3633" b="-576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QB_5_BD.84_1#ccb47c9e2?vbadefaultcenterpage=1&amp;parentnodeid=0e161e043&amp;vbahtmlprocessed=1&amp;bbb=1&amp;hasbroken=1"/>
              <p:cNvSpPr/>
              <p:nvPr/>
            </p:nvSpPr>
            <p:spPr>
              <a:xfrm>
                <a:off x="420370" y="1747851"/>
                <a:ext cx="11183112" cy="48602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全国乙卷）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过四点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4,2</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中的三点的一个圆的方程为</a:t>
                </a:r>
                <a:r>
                  <a:rPr lang="en-US" altLang="zh-CN" sz="2400" b="0" i="0" u="sng"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p>
              <a:p>
                <a:pPr algn="l" latinLnBrk="1">
                  <a:lnSpc>
                    <a:spcPct val="150000"/>
                  </a:lnSpc>
                </a:pPr>
                <a:r>
                  <a:rPr lang="en-US" altLang="zh-CN" sz="2400" b="0" i="0" u="sng"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p>
              <a:p>
                <a:pPr algn="l" latinLnBrk="1">
                  <a:lnSpc>
                    <a:spcPct val="150000"/>
                  </a:lnSpc>
                </a:pPr>
                <a:endParaRPr lang="en-US" altLang="zh-CN" sz="2400" b="0" i="0" u="sng"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u="sng"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a:t>
                </a:r>
                <a:endParaRPr lang="en-US" altLang="zh-CN" sz="2400" dirty="0"/>
              </a:p>
              <a:p>
                <a:pPr algn="l" latinLnBrk="1">
                  <a:lnSpc>
                    <a:spcPct val="150000"/>
                  </a:lnSpc>
                </a:pP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3" name="QB_5_BD.84_1#ccb47c9e2?vbadefaultcenterpage=1&amp;parentnodeid=0e161e043&amp;vbahtmlprocessed=1&amp;bbb=1&amp;hasbroken=1"/>
              <p:cNvSpPr>
                <a:spLocks noRot="1" noChangeAspect="1" noMove="1" noResize="1" noEditPoints="1" noAdjustHandles="1" noChangeArrowheads="1" noChangeShapeType="1" noTextEdit="1"/>
              </p:cNvSpPr>
              <p:nvPr/>
            </p:nvSpPr>
            <p:spPr>
              <a:xfrm>
                <a:off x="420370" y="1747851"/>
                <a:ext cx="11183112" cy="486029"/>
              </a:xfrm>
              <a:prstGeom prst="rect">
                <a:avLst/>
              </a:prstGeom>
              <a:blipFill rotWithShape="1">
                <a:blip r:embed="rId3"/>
                <a:stretch>
                  <a:fillRect t="-68" r="-98357" b="-4643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N.85_1#ccb47c9e2?vbadefaultcenterpage=1&amp;parentnodeid=0e161e043&amp;vbahtmlprocessed=1&amp;bbb=1&amp;hasbroken=1"/>
              <p:cNvSpPr/>
              <p:nvPr/>
            </p:nvSpPr>
            <p:spPr>
              <a:xfrm>
                <a:off x="502920" y="1921714"/>
                <a:ext cx="11183112" cy="1781493"/>
              </a:xfrm>
              <a:prstGeom prst="rect">
                <a:avLst/>
              </a:prstGeom>
              <a:noFill/>
            </p:spPr>
            <p:txBody>
              <a:bodyPr wrap="none" lIns="0" tIns="0" rIns="0" bIns="0" rtlCol="0" anchor="t"/>
              <a:lstStyle/>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写出一个即可）</a:t>
                </a:r>
                <a:endParaRPr lang="en-US" altLang="zh-CN" sz="2400" dirty="0"/>
              </a:p>
            </p:txBody>
          </p:sp>
        </mc:Choice>
        <mc:Fallback xmlns="">
          <p:sp>
            <p:nvSpPr>
              <p:cNvPr id="4" name="QB_5_AN.85_1#ccb47c9e2?vbadefaultcenterpage=1&amp;parentnodeid=0e161e043&amp;vbahtmlprocessed=1&amp;bbb=1&amp;hasbroken=1"/>
              <p:cNvSpPr>
                <a:spLocks noRot="1" noChangeAspect="1" noMove="1" noResize="1" noEditPoints="1" noAdjustHandles="1" noChangeArrowheads="1" noChangeShapeType="1" noTextEdit="1"/>
              </p:cNvSpPr>
              <p:nvPr/>
            </p:nvSpPr>
            <p:spPr>
              <a:xfrm>
                <a:off x="502920" y="1921714"/>
                <a:ext cx="11183112" cy="1781493"/>
              </a:xfrm>
              <a:prstGeom prst="rect">
                <a:avLst/>
              </a:prstGeom>
              <a:blipFill rotWithShape="1">
                <a:blip r:embed="rId4"/>
                <a:stretch>
                  <a:fillRect t="-11" r="1" b="-3286"/>
                </a:stretch>
              </a:blipFill>
            </p:spPr>
            <p:txBody>
              <a:bodyPr/>
              <a:lstStyle/>
              <a:p>
                <a:r>
                  <a:rPr lang="zh-CN" altLang="en-US">
                    <a:noFill/>
                  </a:rPr>
                  <a:t> </a:t>
                </a:r>
              </a:p>
            </p:txBody>
          </p:sp>
        </mc:Fallback>
      </mc:AlternateContent>
      <p:sp>
        <p:nvSpPr>
          <p:cNvPr id="5" name="QB_5_BD.84_1#ccb47c9e2?vbadefaultcenterpage=1&amp;parentnodeid=0e161e043&amp;vbahtmlprocessed=1&amp;bbb=1&amp;hasbroken=1"/>
          <p:cNvSpPr/>
          <p:nvPr/>
        </p:nvSpPr>
        <p:spPr>
          <a:xfrm>
            <a:off x="502920" y="4471239"/>
            <a:ext cx="11183112" cy="490030"/>
          </a:xfrm>
          <a:prstGeom prst="rect">
            <a:avLst/>
          </a:prstGeom>
          <a:noFill/>
        </p:spPr>
        <p:txBody>
          <a:bodyPr wrap="none" lIns="0" tIns="0" rIns="0" bIns="0" rtlCol="0" anchor="t"/>
          <a:lstStyle/>
          <a:p>
            <a:pPr algn="l" latinLnBrk="1">
              <a:lnSpc>
                <a:spcPct val="150000"/>
              </a:lnSpc>
            </a:pP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AS.43_1#ccb47c9e2?vbadefaultcenterpage=1&amp;parentnodeid=0e161e043&amp;vbahtmlprocessed=1&amp;bbb=1&amp;hasbroken=1"/>
              <p:cNvSpPr/>
              <p:nvPr/>
            </p:nvSpPr>
            <p:spPr>
              <a:xfrm>
                <a:off x="502920" y="1433812"/>
                <a:ext cx="11183112" cy="4214876"/>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依题意设圆的方程为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若过</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&amp;16+4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所以圆的一般方程为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&amp;16+4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&amp;16+4+4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10000"/>
                  </a:lnSpc>
                </a:pPr>
                <a:endParaRPr lang="en-US" altLang="zh-CN" sz="2400" dirty="0"/>
              </a:p>
            </p:txBody>
          </p:sp>
        </mc:Choice>
        <mc:Fallback xmlns="">
          <p:sp>
            <p:nvSpPr>
              <p:cNvPr id="2" name="QB_5_AS.43_1#ccb47c9e2?vbadefaultcenterpage=1&amp;parentnodeid=0e161e043&amp;vbahtmlprocessed=1&amp;bbb=1&amp;hasbroken=1"/>
              <p:cNvSpPr>
                <a:spLocks noRot="1" noChangeAspect="1" noMove="1" noResize="1" noEditPoints="1" noAdjustHandles="1" noChangeArrowheads="1" noChangeShapeType="1" noTextEdit="1"/>
              </p:cNvSpPr>
              <p:nvPr/>
            </p:nvSpPr>
            <p:spPr>
              <a:xfrm>
                <a:off x="502920" y="1433812"/>
                <a:ext cx="11183112" cy="4214876"/>
              </a:xfrm>
              <a:prstGeom prst="rect">
                <a:avLst/>
              </a:prstGeom>
              <a:blipFill rotWithShape="1">
                <a:blip r:embed="rId3"/>
                <a:stretch>
                  <a:fillRect t="-15" r="1" b="-172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AS.43_1#ccb47c9e2?vbadefaultcenterpage=1&amp;parentnodeid=0e161e043&amp;vbahtmlprocessed=1&amp;bbb=1&amp;hasbroken=1"/>
              <p:cNvSpPr/>
              <p:nvPr/>
            </p:nvSpPr>
            <p:spPr>
              <a:xfrm>
                <a:off x="502920" y="816909"/>
                <a:ext cx="11183112" cy="5466461"/>
              </a:xfrm>
              <a:prstGeom prst="rect">
                <a:avLst/>
              </a:prstGeom>
              <a:noFill/>
            </p:spPr>
            <p:txBody>
              <a:bodyPr wrap="none" lIns="0" tIns="0" rIns="0" bIns="0" rtlCol="0" anchor="t"/>
              <a:lstStyle/>
              <a:p>
                <a:pPr algn="l"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所以圆的一般方程为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1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&amp;16+4+4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所以圆的一般方程为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1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endParaRPr lang="en-US" altLang="zh-CN" sz="2400" dirty="0"/>
              </a:p>
            </p:txBody>
          </p:sp>
        </mc:Choice>
        <mc:Fallback xmlns="">
          <p:sp>
            <p:nvSpPr>
              <p:cNvPr id="2" name="QB_5_AS.43_1#ccb47c9e2?vbadefaultcenterpage=1&amp;parentnodeid=0e161e043&amp;vbahtmlprocessed=1&amp;bbb=1&amp;hasbroken=1"/>
              <p:cNvSpPr>
                <a:spLocks noRot="1" noChangeAspect="1" noMove="1" noResize="1" noEditPoints="1" noAdjustHandles="1" noChangeArrowheads="1" noChangeShapeType="1" noTextEdit="1"/>
              </p:cNvSpPr>
              <p:nvPr/>
            </p:nvSpPr>
            <p:spPr>
              <a:xfrm>
                <a:off x="502920" y="816909"/>
                <a:ext cx="11183112" cy="5466461"/>
              </a:xfrm>
              <a:prstGeom prst="rect">
                <a:avLst/>
              </a:prstGeom>
              <a:blipFill rotWithShape="1">
                <a:blip r:embed="rId2"/>
                <a:stretch>
                  <a:fillRect t="-5" r="1" b="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AS.43_1#ccb47c9e2?vbadefaultcenterpage=1&amp;parentnodeid=0e161e043&amp;vbahtmlprocessed=1&amp;bbb=1&amp;hasbroken=1"/>
              <p:cNvSpPr/>
              <p:nvPr/>
            </p:nvSpPr>
            <p:spPr>
              <a:xfrm>
                <a:off x="502920" y="1133711"/>
                <a:ext cx="11183112" cy="4848098"/>
              </a:xfrm>
              <a:prstGeom prst="rect">
                <a:avLst/>
              </a:prstGeom>
              <a:noFill/>
            </p:spPr>
            <p:txBody>
              <a:bodyPr wrap="none" lIns="0" tIns="0" rIns="0" bIns="0" rtlCol="0" anchor="t"/>
              <a:lstStyle/>
              <a:p>
                <a:pPr algn="l"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&amp;16+4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&amp;16+4+4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所以圆的一般方程为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1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故圆的方程为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p>
              <a:p>
                <a:pPr latinLnBrk="1">
                  <a:lnSpc>
                    <a:spcPct val="11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5_AS.43_1#ccb47c9e2?vbadefaultcenterpage=1&amp;parentnodeid=0e161e043&amp;vbahtmlprocessed=1&amp;bbb=1&amp;hasbroken=1"/>
              <p:cNvSpPr>
                <a:spLocks noRot="1" noChangeAspect="1" noMove="1" noResize="1" noEditPoints="1" noAdjustHandles="1" noChangeArrowheads="1" noChangeShapeType="1" noTextEdit="1"/>
              </p:cNvSpPr>
              <p:nvPr/>
            </p:nvSpPr>
            <p:spPr>
              <a:xfrm>
                <a:off x="502920" y="1133711"/>
                <a:ext cx="11183112" cy="4848098"/>
              </a:xfrm>
              <a:prstGeom prst="rect">
                <a:avLst/>
              </a:prstGeom>
              <a:blipFill rotWithShape="1">
                <a:blip r:embed="rId2"/>
                <a:stretch>
                  <a:fillRect t="-5" r="1" b="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1ab0757ce?vbadefaultcenterpage=1&amp;parentnodeid=0e161e043&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087957"/>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1ab0757ce?vbadefaultcenterpage=1&amp;parentnodeid=0e161e043&amp;vbahtmlprocessed=1"/>
          <p:cNvSpPr/>
          <p:nvPr/>
        </p:nvSpPr>
        <p:spPr>
          <a:xfrm>
            <a:off x="502920" y="2614245"/>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求圆的方程的两种方法</a:t>
            </a:r>
            <a:endParaRPr lang="en-US" altLang="zh-CN" sz="2400" dirty="0"/>
          </a:p>
        </p:txBody>
      </p:sp>
      <mc:AlternateContent xmlns:mc="http://schemas.openxmlformats.org/markup-compatibility/2006" xmlns:a14="http://schemas.microsoft.com/office/drawing/2010/main">
        <mc:Choice Requires="a14">
          <p:graphicFrame>
            <p:nvGraphicFramePr>
              <p:cNvPr id="22" name="P_5_BD#1ab0757ce?colgroup=4,30&amp;vbadefaultcenterpage=1&amp;parentnodeid=0e161e043&amp;vbahtmlprocessed=1&amp;bbb=1&amp;hasbroken=1"/>
              <p:cNvGraphicFramePr>
                <a:graphicFrameLocks noGrp="1"/>
              </p:cNvGraphicFramePr>
              <p:nvPr/>
            </p:nvGraphicFramePr>
            <p:xfrm>
              <a:off x="502920" y="3236545"/>
              <a:ext cx="11155680" cy="1901952"/>
            </p:xfrm>
            <a:graphic>
              <a:graphicData uri="http://schemas.openxmlformats.org/drawingml/2006/table">
                <a:tbl>
                  <a:tblPr/>
                  <a:tblGrid>
                    <a:gridCol w="1655064">
                      <a:extLst>
                        <a:ext uri="{9D8B030D-6E8A-4147-A177-3AD203B41FA5}">
                          <a16:colId xmlns:a16="http://schemas.microsoft.com/office/drawing/2014/main" val="20000"/>
                        </a:ext>
                      </a:extLst>
                    </a:gridCol>
                    <a:gridCol w="9500616">
                      <a:extLst>
                        <a:ext uri="{9D8B030D-6E8A-4147-A177-3AD203B41FA5}">
                          <a16:colId xmlns:a16="http://schemas.microsoft.com/office/drawing/2014/main" val="20001"/>
                        </a:ext>
                      </a:extLst>
                    </a:gridCol>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根据圆的几何性质,直接求出圆心坐标和半径,进而写出方程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614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待定系数</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1.根据题意,选择标准方程或一般方程;</a:t>
                          </a:r>
                          <a:endParaRPr lang="en-US" altLang="zh-CN" sz="1200" dirty="0"/>
                        </a:p>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2.根据条件列出关于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的方程组;</a:t>
                          </a:r>
                          <a:endParaRPr lang="en-US" altLang="zh-CN" sz="1200" dirty="0"/>
                        </a:p>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3.解出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,代入标准方程或一般方程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22" name="P_5_BD#1ab0757ce?colgroup=4,30&amp;vbadefaultcenterpage=1&amp;parentnodeid=0e161e043&amp;vbahtmlprocessed=1&amp;bbb=1&amp;hasbroken=1"/>
              <p:cNvGraphicFramePr>
                <a:graphicFrameLocks noGrp="1"/>
              </p:cNvGraphicFramePr>
              <p:nvPr/>
            </p:nvGraphicFramePr>
            <p:xfrm>
              <a:off x="502920" y="3236545"/>
              <a:ext cx="11155680" cy="1821498"/>
            </p:xfrm>
            <a:graphic>
              <a:graphicData uri="http://schemas.openxmlformats.org/drawingml/2006/table">
                <a:tbl>
                  <a:tblPr/>
                  <a:tblGrid>
                    <a:gridCol w="1655064"/>
                    <a:gridCol w="9500616"/>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根据圆的几何性质,直接求出圆心坐标和半径,进而写出方程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42494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待定系数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bl>
              </a:graphicData>
            </a:graphic>
          </p:graphicFrame>
        </mc:Fallback>
      </mc:AlternateContent>
    </p:spTree>
  </p:cSld>
  <p:clrMapOvr>
    <a:masterClrMapping/>
  </p:clrMapOvr>
  <p:transition>
    <p:split dir="in"/>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5d3eb3ebd?vbadefaultcenterpage=1&amp;parentnodeid=2552c1c64&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考点二</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与圆有关的轨迹问题［师生共研］</a:t>
            </a:r>
            <a:endParaRPr lang="en-US" altLang="zh-CN" sz="2800" dirty="0"/>
          </a:p>
        </p:txBody>
      </p:sp>
      <mc:AlternateContent xmlns:mc="http://schemas.openxmlformats.org/markup-compatibility/2006" xmlns:a14="http://schemas.microsoft.com/office/drawing/2010/main">
        <mc:Choice Requires="a14">
          <p:sp>
            <p:nvSpPr>
              <p:cNvPr id="3" name="QB_5_BD.44_1#ebee9da1c?vbadefaultcenterpage=1&amp;parentnodeid=5d3eb3ebd&amp;vbahtmlprocessed=1&amp;bbb=1&amp;hasbroken=1"/>
              <p:cNvSpPr/>
              <p:nvPr/>
            </p:nvSpPr>
            <p:spPr>
              <a:xfrm>
                <a:off x="502920" y="138836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Rt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的斜边为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，则直角顶点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的轨迹方程是</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5_BD.44_1#ebee9da1c?vbadefaultcenterpage=1&amp;parentnodeid=5d3eb3ebd&amp;vbahtmlprocessed=1&amp;bbb=1&amp;hasbroken=1"/>
              <p:cNvSpPr>
                <a:spLocks noRot="1" noChangeAspect="1" noMove="1" noResize="1" noEditPoints="1" noAdjustHandles="1" noChangeArrowheads="1" noChangeShapeType="1" noTextEdit="1"/>
              </p:cNvSpPr>
              <p:nvPr/>
            </p:nvSpPr>
            <p:spPr>
              <a:xfrm>
                <a:off x="502920" y="1388362"/>
                <a:ext cx="11183112" cy="1034669"/>
              </a:xfrm>
              <a:prstGeom prst="rect">
                <a:avLst/>
              </a:prstGeom>
              <a:blipFill rotWithShape="1">
                <a:blip r:embed="rId3"/>
                <a:stretch>
                  <a:fillRect t="-24" r="1" b="-6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N.45_1#ebee9da1c.blank?vbadefaultcenterpage=1&amp;parentnodeid=5d3eb3ebd&amp;vbapositionanswer=19&amp;vbahtmlprocessed=1"/>
              <p:cNvSpPr/>
              <p:nvPr/>
            </p:nvSpPr>
            <p:spPr>
              <a:xfrm>
                <a:off x="515620" y="1986693"/>
                <a:ext cx="3953764"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5_AN.45_1#ebee9da1c.blank?vbadefaultcenterpage=1&amp;parentnodeid=5d3eb3ebd&amp;vbapositionanswer=19&amp;vbahtmlprocessed=1"/>
              <p:cNvSpPr>
                <a:spLocks noRot="1" noChangeAspect="1" noMove="1" noResize="1" noEditPoints="1" noAdjustHandles="1" noChangeArrowheads="1" noChangeShapeType="1" noTextEdit="1"/>
              </p:cNvSpPr>
              <p:nvPr/>
            </p:nvSpPr>
            <p:spPr>
              <a:xfrm>
                <a:off x="515620" y="1986693"/>
                <a:ext cx="3953764" cy="353441"/>
              </a:xfrm>
              <a:prstGeom prst="rect">
                <a:avLst/>
              </a:prstGeom>
              <a:blipFill rotWithShape="1">
                <a:blip r:embed="rId4"/>
                <a:stretch>
                  <a:fillRect t="-117" r="6" b="-76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5_AS.46_1#ebee9da1c?vbadefaultcenterpage=1&amp;parentnodeid=5d3eb3ebd&amp;vbahtmlprocessed=1"/>
              <p:cNvSpPr/>
              <p:nvPr/>
            </p:nvSpPr>
            <p:spPr>
              <a:xfrm>
                <a:off x="502920" y="2435448"/>
                <a:ext cx="11183112" cy="3414776"/>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三点不共线,所以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的斜率均存在,</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化简得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因此直角顶点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5_AS.46_1#ebee9da1c?vbadefaultcenterpage=1&amp;parentnodeid=5d3eb3ebd&amp;vbahtmlprocessed=1"/>
              <p:cNvSpPr>
                <a:spLocks noRot="1" noChangeAspect="1" noMove="1" noResize="1" noEditPoints="1" noAdjustHandles="1" noChangeArrowheads="1" noChangeShapeType="1" noTextEdit="1"/>
              </p:cNvSpPr>
              <p:nvPr/>
            </p:nvSpPr>
            <p:spPr>
              <a:xfrm>
                <a:off x="502920" y="2435448"/>
                <a:ext cx="11183112" cy="3414776"/>
              </a:xfrm>
              <a:prstGeom prst="rect">
                <a:avLst/>
              </a:prstGeom>
              <a:blipFill rotWithShape="1">
                <a:blip r:embed="rId5"/>
                <a:stretch>
                  <a:fillRect t="-7" r="1" b="-487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wipe(left)">
                                      <p:cBhvr>
                                        <p:cTn id="33"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BD.47_1#d2f8fbf78?vbadefaultcenterpage=1&amp;parentnodeid=5d3eb3ebd&amp;vbahtmlprocessed=1&amp;bbb=1&amp;hasbroken=1"/>
              <p:cNvSpPr/>
              <p:nvPr/>
            </p:nvSpPr>
            <p:spPr>
              <a:xfrm>
                <a:off x="502920" y="175582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若已知条件不变,则直角边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的轨迹方程是</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5_BD.47_1#d2f8fbf78?vbadefaultcenterpage=1&amp;parentnodeid=5d3eb3ebd&amp;vbahtmlprocessed=1&amp;bbb=1&amp;hasbroken=1"/>
              <p:cNvSpPr>
                <a:spLocks noRot="1" noChangeAspect="1" noMove="1" noResize="1" noEditPoints="1" noAdjustHandles="1" noChangeArrowheads="1" noChangeShapeType="1" noTextEdit="1"/>
              </p:cNvSpPr>
              <p:nvPr/>
            </p:nvSpPr>
            <p:spPr>
              <a:xfrm>
                <a:off x="502920" y="1755821"/>
                <a:ext cx="11183112" cy="1034669"/>
              </a:xfrm>
              <a:prstGeom prst="rect">
                <a:avLst/>
              </a:prstGeom>
              <a:blipFill rotWithShape="1">
                <a:blip r:embed="rId3"/>
                <a:stretch>
                  <a:fillRect t="-4" r="1" b="-60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5_AN.48_1#d2f8fbf78.blank?vbadefaultcenterpage=1&amp;parentnodeid=5d3eb3ebd&amp;vbapositionanswer=20&amp;vbahtmlprocessed=1"/>
              <p:cNvSpPr/>
              <p:nvPr/>
            </p:nvSpPr>
            <p:spPr>
              <a:xfrm>
                <a:off x="591820" y="2362435"/>
                <a:ext cx="3497390"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5_AN.48_1#d2f8fbf78.blank?vbadefaultcenterpage=1&amp;parentnodeid=5d3eb3ebd&amp;vbapositionanswer=20&amp;vbahtmlprocessed=1"/>
              <p:cNvSpPr>
                <a:spLocks noRot="1" noChangeAspect="1" noMove="1" noResize="1" noEditPoints="1" noAdjustHandles="1" noChangeArrowheads="1" noChangeShapeType="1" noTextEdit="1"/>
              </p:cNvSpPr>
              <p:nvPr/>
            </p:nvSpPr>
            <p:spPr>
              <a:xfrm>
                <a:off x="591820" y="2362435"/>
                <a:ext cx="3497390" cy="353441"/>
              </a:xfrm>
              <a:prstGeom prst="rect">
                <a:avLst/>
              </a:prstGeom>
              <a:blipFill rotWithShape="1">
                <a:blip r:embed="rId4"/>
                <a:stretch>
                  <a:fillRect t="-66" r="13" b="-77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S.49_1#d2f8fbf78?vbadefaultcenterpage=1&amp;parentnodeid=5d3eb3ebd&amp;vbahtmlprocessed=1&amp;bbb=1&amp;hasbroken=1"/>
              <p:cNvSpPr/>
              <p:nvPr/>
            </p:nvSpPr>
            <p:spPr>
              <a:xfrm>
                <a:off x="502920" y="2800268"/>
                <a:ext cx="11183112" cy="2589911"/>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是线段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的中点,由中点坐标公式得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.由典例1知,点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代入得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.因此动点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5_AS.49_1#d2f8fbf78?vbadefaultcenterpage=1&amp;parentnodeid=5d3eb3ebd&amp;vbahtmlprocessed=1&amp;bbb=1&amp;hasbroken=1"/>
              <p:cNvSpPr>
                <a:spLocks noRot="1" noChangeAspect="1" noMove="1" noResize="1" noEditPoints="1" noAdjustHandles="1" noChangeArrowheads="1" noChangeShapeType="1" noTextEdit="1"/>
              </p:cNvSpPr>
              <p:nvPr/>
            </p:nvSpPr>
            <p:spPr>
              <a:xfrm>
                <a:off x="502920" y="2800268"/>
                <a:ext cx="11183112" cy="2589911"/>
              </a:xfrm>
              <a:prstGeom prst="rect">
                <a:avLst/>
              </a:prstGeom>
              <a:blipFill rotWithShape="1">
                <a:blip r:embed="rId5"/>
                <a:stretch>
                  <a:fillRect t="-21" r="1" b="-432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8a32b8072?vbadefaultcenterpage=1&amp;parentnodeid=5d3eb3ebd&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890250"/>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8a32b8072?vbadefaultcenterpage=1&amp;parentnodeid=5d3eb3ebd&amp;vbahtmlprocessed=1"/>
          <p:cNvSpPr/>
          <p:nvPr/>
        </p:nvSpPr>
        <p:spPr>
          <a:xfrm>
            <a:off x="502920" y="2416538"/>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与圆有关的轨迹问题的求法</a:t>
            </a:r>
            <a:endParaRPr lang="en-US" altLang="zh-CN" sz="2400" dirty="0"/>
          </a:p>
        </p:txBody>
      </p:sp>
      <p:graphicFrame>
        <p:nvGraphicFramePr>
          <p:cNvPr id="25" name="P_5_BD#8a32b8072?colgroup=12,22&amp;vbadefaultcenterpage=1&amp;parentnodeid=5d3eb3ebd&amp;vbahtmlprocessed=1&amp;bbb=1&amp;hasbroken=1"/>
          <p:cNvGraphicFramePr>
            <a:graphicFrameLocks noGrp="1"/>
          </p:cNvGraphicFramePr>
          <p:nvPr/>
        </p:nvGraphicFramePr>
        <p:xfrm>
          <a:off x="502920" y="3038838"/>
          <a:ext cx="11155680" cy="2377440"/>
        </p:xfrm>
        <a:graphic>
          <a:graphicData uri="http://schemas.openxmlformats.org/drawingml/2006/table">
            <a:tbl>
              <a:tblPr/>
              <a:tblGrid>
                <a:gridCol w="4014216">
                  <a:extLst>
                    <a:ext uri="{9D8B030D-6E8A-4147-A177-3AD203B41FA5}">
                      <a16:colId xmlns:a16="http://schemas.microsoft.com/office/drawing/2014/main" val="20000"/>
                    </a:ext>
                  </a:extLst>
                </a:gridCol>
                <a:gridCol w="7141464">
                  <a:extLst>
                    <a:ext uri="{9D8B030D-6E8A-4147-A177-3AD203B41FA5}">
                      <a16:colId xmlns:a16="http://schemas.microsoft.com/office/drawing/2014/main" val="20001"/>
                    </a:ext>
                  </a:extLst>
                </a:gridCol>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直接法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直接根据题设给定的条件列出方程求解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定义法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根据圆的定义列方程求解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利用圆的几何性质，得出方程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108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代入法（相关点法）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找出要求的点与已知点的关系</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，代入已知点满足的</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关系式求解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ransition>
    <p:split dir="in"/>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e2ec5db92?vbadefaultcenterpage=1&amp;parentnodeid=5d3eb3ebd&amp;vbahtmlprocessed=1" descr="preencoded.png"/>
          <p:cNvPicPr>
            <a:picLocks noChangeAspect="1"/>
          </p:cNvPicPr>
          <p:nvPr/>
        </p:nvPicPr>
        <p:blipFill>
          <a:blip r:embed="rId3"/>
          <a:stretch>
            <a:fillRect/>
          </a:stretch>
        </p:blipFill>
        <p:spPr>
          <a:xfrm>
            <a:off x="3813048" y="756000"/>
            <a:ext cx="4562856" cy="530352"/>
          </a:xfrm>
          <a:prstGeom prst="rect">
            <a:avLst/>
          </a:prstGeom>
        </p:spPr>
      </p:pic>
      <mc:AlternateContent xmlns:mc="http://schemas.openxmlformats.org/markup-compatibility/2006" xmlns:a14="http://schemas.microsoft.com/office/drawing/2010/main">
        <mc:Choice Requires="a14">
          <p:sp>
            <p:nvSpPr>
              <p:cNvPr id="3" name="QM_6_BD.50_1#6bffb49ca?vbadefaultcenterpage=1&amp;parentnodeid=e2ec5db92&amp;vbahtmlprocessed=1"/>
              <p:cNvSpPr/>
              <p:nvPr/>
            </p:nvSpPr>
            <p:spPr>
              <a:xfrm>
                <a:off x="502920" y="1419448"/>
                <a:ext cx="11183112" cy="486029"/>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2,0</m:t>
                        </m:r>
                      </m:e>
                    </m:d>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𝑥</m:t>
                        </m:r>
                      </m:e>
                      <m:sup>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2</m:t>
                        </m:r>
                      </m:sup>
                    </m:sSup>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𝑦</m:t>
                        </m:r>
                      </m:e>
                      <m:sup>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2</m:t>
                        </m:r>
                      </m:sup>
                    </m:sSup>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=4</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上的一点，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dPr>
                      <m:e>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1,1</m:t>
                        </m:r>
                      </m:e>
                    </m:d>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是圆内的一点，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𝑃</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𝑄</m:t>
                    </m:r>
                  </m:oMath>
                </a14:m>
                <a:r>
                  <a:rPr lang="en-US" altLang="zh-CN" sz="100" b="0" i="0" kern="0" spc="-99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为圆上的动点.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3" name="QM_6_BD.50_1#6bffb49ca?vbadefaultcenterpage=1&amp;parentnodeid=e2ec5db92&amp;vbahtmlprocessed=1"/>
              <p:cNvSpPr>
                <a:spLocks noRot="1" noChangeAspect="1" noMove="1" noResize="1" noEditPoints="1" noAdjustHandles="1" noChangeArrowheads="1" noChangeShapeType="1" noTextEdit="1"/>
              </p:cNvSpPr>
              <p:nvPr/>
            </p:nvSpPr>
            <p:spPr>
              <a:xfrm>
                <a:off x="502920" y="1419448"/>
                <a:ext cx="11183112" cy="486029"/>
              </a:xfrm>
              <a:prstGeom prst="rect">
                <a:avLst/>
              </a:prstGeom>
              <a:blipFill rotWithShape="1">
                <a:blip r:embed="rId4"/>
                <a:stretch>
                  <a:fillRect t="-46" r="1" b="-170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O_7_BD.51_1#758301298?vbadefaultcenterpage=1&amp;parentnodeid=6bffb49ca&amp;vbahtmlprocessed=1"/>
              <p:cNvSpPr/>
              <p:nvPr/>
            </p:nvSpPr>
            <p:spPr>
              <a:xfrm>
                <a:off x="502920" y="1970691"/>
                <a:ext cx="11183112" cy="490030"/>
              </a:xfrm>
              <a:prstGeom prst="rect">
                <a:avLst/>
              </a:prstGeom>
              <a:noFill/>
            </p:spPr>
            <p:txBody>
              <a:bodyPr wrap="square" lIns="0" tIns="0" rIns="0" bIns="0" rtlCol="0" anchor="t"/>
              <a:lstStyle/>
              <a:p>
                <a:pPr marL="0" algn="l" latinLnBrk="1">
                  <a:lnSpc>
                    <a:spcPct val="150000"/>
                  </a:lnSpc>
                </a:pP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求线段</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的轨迹方程；</a:t>
                </a:r>
                <a:endParaRPr lang="en-US" altLang="zh-CN" sz="2400" dirty="0"/>
              </a:p>
            </p:txBody>
          </p:sp>
        </mc:Choice>
        <mc:Fallback xmlns="">
          <p:sp>
            <p:nvSpPr>
              <p:cNvPr id="4" name="QO_7_BD.51_1#758301298?vbadefaultcenterpage=1&amp;parentnodeid=6bffb49ca&amp;vbahtmlprocessed=1"/>
              <p:cNvSpPr>
                <a:spLocks noRot="1" noChangeAspect="1" noMove="1" noResize="1" noEditPoints="1" noAdjustHandles="1" noChangeArrowheads="1" noChangeShapeType="1" noTextEdit="1"/>
              </p:cNvSpPr>
              <p:nvPr/>
            </p:nvSpPr>
            <p:spPr>
              <a:xfrm>
                <a:off x="502920" y="1970691"/>
                <a:ext cx="11183112" cy="490030"/>
              </a:xfrm>
              <a:prstGeom prst="rect">
                <a:avLst/>
              </a:prstGeom>
              <a:blipFill rotWithShape="1">
                <a:blip r:embed="rId5"/>
                <a:stretch>
                  <a:fillRect t="-58" r="1" b="-11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O_7_AS.52_1#758301298?vbadefaultcenterpage=1&amp;parentnodeid=6bffb49ca&amp;vbahtmlprocessed=1"/>
              <p:cNvSpPr/>
              <p:nvPr/>
            </p:nvSpPr>
            <p:spPr>
              <a:xfrm>
                <a:off x="502920" y="2460848"/>
                <a:ext cx="11183112" cy="158330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，由中点坐标公式可知，点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的坐标为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上，所以</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故线段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O_7_AS.52_1#758301298?vbadefaultcenterpage=1&amp;parentnodeid=6bffb49ca&amp;vbahtmlprocessed=1"/>
              <p:cNvSpPr>
                <a:spLocks noRot="1" noChangeAspect="1" noMove="1" noResize="1" noEditPoints="1" noAdjustHandles="1" noChangeArrowheads="1" noChangeShapeType="1" noTextEdit="1"/>
              </p:cNvSpPr>
              <p:nvPr/>
            </p:nvSpPr>
            <p:spPr>
              <a:xfrm>
                <a:off x="502920" y="2460848"/>
                <a:ext cx="11183112" cy="1583309"/>
              </a:xfrm>
              <a:prstGeom prst="rect">
                <a:avLst/>
              </a:prstGeom>
              <a:blipFill rotWithShape="1">
                <a:blip r:embed="rId6"/>
                <a:stretch>
                  <a:fillRect t="-14" r="1" b="-650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wipe(left)">
                                      <p:cBhvr>
                                        <p:cTn id="13" dur="500"/>
                                        <p:tgtEl>
                                          <p:spTgt spid="5">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wipe(left)">
                                      <p:cBhvr>
                                        <p:cTn id="1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7_BD.53_1#282bd001b?vbadefaultcenterpage=1&amp;parentnodeid=6bffb49ca&amp;vbahtmlprocessed=1"/>
              <p:cNvSpPr/>
              <p:nvPr/>
            </p:nvSpPr>
            <p:spPr>
              <a:xfrm>
                <a:off x="502920" y="3329986"/>
                <a:ext cx="11183112" cy="486029"/>
              </a:xfrm>
              <a:prstGeom prst="rect">
                <a:avLst/>
              </a:prstGeom>
              <a:noFill/>
            </p:spPr>
            <p:txBody>
              <a:bodyPr wrap="square" lIns="0" tIns="0" rIns="0" bIns="0" rtlCol="0" anchor="t"/>
              <a:lstStyle/>
              <a:p>
                <a:pPr marL="0" algn="l" latinLnBrk="1">
                  <a:lnSpc>
                    <a:spcPct val="150000"/>
                  </a:lnSpc>
                </a:pP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𝑃𝐵𝑄</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，求线段</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𝑃𝑄</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𝑁</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的轨迹方程.</a:t>
                </a:r>
                <a:endParaRPr lang="en-US" altLang="zh-CN" sz="2400" dirty="0"/>
              </a:p>
            </p:txBody>
          </p:sp>
        </mc:Choice>
        <mc:Fallback xmlns="">
          <p:sp>
            <p:nvSpPr>
              <p:cNvPr id="2" name="QO_7_BD.53_1#282bd001b?vbadefaultcenterpage=1&amp;parentnodeid=6bffb49ca&amp;vbahtmlprocessed=1"/>
              <p:cNvSpPr>
                <a:spLocks noRot="1" noChangeAspect="1" noMove="1" noResize="1" noEditPoints="1" noAdjustHandles="1" noChangeArrowheads="1" noChangeShapeType="1" noTextEdit="1"/>
              </p:cNvSpPr>
              <p:nvPr/>
            </p:nvSpPr>
            <p:spPr>
              <a:xfrm>
                <a:off x="502920" y="3329986"/>
                <a:ext cx="11183112" cy="486029"/>
              </a:xfrm>
              <a:prstGeom prst="rect">
                <a:avLst/>
              </a:prstGeom>
              <a:blipFill rotWithShape="1">
                <a:blip r:embed="rId3"/>
                <a:stretch>
                  <a:fillRect t="-9" r="1" b="-12873"/>
                </a:stretch>
              </a:blipFill>
            </p:spPr>
            <p:txBody>
              <a:bodyPr/>
              <a:lstStyle/>
              <a:p>
                <a:r>
                  <a:rPr lang="zh-CN" altLang="en-US">
                    <a:noFill/>
                  </a:rPr>
                  <a:t> </a:t>
                </a:r>
              </a:p>
            </p:txBody>
          </p:sp>
        </mc:Fallback>
      </mc:AlternateContent>
    </p:spTree>
  </p:cSld>
  <p:clrMapOvr>
    <a:masterClrMapping/>
  </p:clrMapOvr>
  <p:transition>
    <p:split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7_AS.54_1#282bd001b?vbadefaultcenterpage=1&amp;parentnodeid=6bffb49ca&amp;vbahtmlprocessed=1"/>
              <p:cNvSpPr/>
              <p:nvPr/>
            </p:nvSpPr>
            <p:spPr>
              <a:xfrm>
                <a:off x="502920" y="756000"/>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𝑃𝑄</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𝑁</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Rt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𝑃𝐵𝑄</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𝑃𝑁</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𝐵𝑁</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7_AS.54_1#282bd001b?vbadefaultcenterpage=1&amp;parentnodeid=6bffb49ca&amp;vbahtmlprocessed=1"/>
              <p:cNvSpPr>
                <a:spLocks noRot="1" noChangeAspect="1" noMove="1" noResize="1" noEditPoints="1" noAdjustHandles="1" noChangeArrowheads="1" noChangeShapeType="1" noTextEdit="1"/>
              </p:cNvSpPr>
              <p:nvPr/>
            </p:nvSpPr>
            <p:spPr>
              <a:xfrm>
                <a:off x="502920" y="756000"/>
                <a:ext cx="11183112" cy="486029"/>
              </a:xfrm>
              <a:prstGeom prst="rect">
                <a:avLst/>
              </a:prstGeom>
              <a:blipFill rotWithShape="1">
                <a:blip r:embed="rId2"/>
                <a:stretch>
                  <a:fillRect t="-72" r="1" b="-12810"/>
                </a:stretch>
              </a:blipFill>
            </p:spPr>
            <p:txBody>
              <a:bodyPr/>
              <a:lstStyle/>
              <a:p>
                <a:r>
                  <a:rPr lang="zh-CN" altLang="en-US">
                    <a:noFill/>
                  </a:rPr>
                  <a:t> </a:t>
                </a:r>
              </a:p>
            </p:txBody>
          </p:sp>
        </mc:Fallback>
      </mc:AlternateContent>
      <p:pic>
        <p:nvPicPr>
          <p:cNvPr id="3" name="QO_7_AS.54_2#282bd001b?vbadefaultcenterpage=1&amp;parentnodeid=6bffb49ca&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521208" y="1371600"/>
            <a:ext cx="3182112" cy="31363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7_AS.54_3#282bd001b?vbadefaultcenterpage=1&amp;parentnodeid=6bffb49ca&amp;vbahtmlprocessed=1&amp;bbb=1&amp;hasbroken=1"/>
              <p:cNvSpPr/>
              <p:nvPr/>
            </p:nvSpPr>
            <p:spPr>
              <a:xfrm>
                <a:off x="521335" y="4439285"/>
                <a:ext cx="11183112" cy="2135378"/>
              </a:xfrm>
              <a:prstGeom prst="rect">
                <a:avLst/>
              </a:prstGeom>
              <a:noFill/>
            </p:spPr>
            <p:txBody>
              <a:bodyPr wrap="none" lIns="0" tIns="0" rIns="0" bIns="0" rtlCol="0" anchor="t"/>
              <a:lstStyle/>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为坐标原点，则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𝑂𝑁</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𝑃𝑄</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𝑂𝑃</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𝑂𝑁</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𝑃𝑁</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𝑂𝑁</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𝐵𝑁</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.故线段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𝑃𝑄</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𝑁</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的轨迹方程为</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O_7_AS.54_3#282bd001b?vbadefaultcenterpage=1&amp;parentnodeid=6bffb49ca&amp;vbahtmlprocessed=1&amp;bbb=1&amp;hasbroken=1"/>
              <p:cNvSpPr>
                <a:spLocks noRot="1" noChangeAspect="1" noMove="1" noResize="1" noEditPoints="1" noAdjustHandles="1" noChangeArrowheads="1" noChangeShapeType="1" noTextEdit="1"/>
              </p:cNvSpPr>
              <p:nvPr/>
            </p:nvSpPr>
            <p:spPr>
              <a:xfrm>
                <a:off x="521335" y="4439285"/>
                <a:ext cx="11183112" cy="2135378"/>
              </a:xfrm>
              <a:prstGeom prst="rect">
                <a:avLst/>
              </a:prstGeom>
              <a:blipFill rotWithShape="1">
                <a:blip r:embed="rId4"/>
                <a:stretch>
                  <a:fillRect r="1" b="-589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2_BD#1495f43b6.fixed?vbadefaultcenterpage=1&amp;parentnodeid=3474d8d56&amp;vbahtmlprocessed=1"/>
          <p:cNvSpPr/>
          <p:nvPr/>
        </p:nvSpPr>
        <p:spPr>
          <a:xfrm>
            <a:off x="621792" y="932688"/>
            <a:ext cx="10981944" cy="1152144"/>
          </a:xfrm>
          <a:prstGeom prst="rect">
            <a:avLst/>
          </a:prstGeom>
          <a:noFill/>
        </p:spPr>
        <p:txBody>
          <a:bodyPr wrap="square" lIns="0" tIns="0" rIns="0" bIns="0" rtlCol="0" anchor="ctr"/>
          <a:lstStyle/>
          <a:p>
            <a:pPr algn="ctr" latinLnBrk="1">
              <a:lnSpc>
                <a:spcPct val="100000"/>
              </a:lnSpc>
            </a:pP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基础课44</a:t>
            </a:r>
            <a:r>
              <a:rPr lang="en-US" altLang="zh-CN" sz="4000" b="1" i="0" dirty="0">
                <a:solidFill>
                  <a:srgbClr val="01448D"/>
                </a:solidFill>
                <a:latin typeface="宋体" panose="02010600030101010101" pitchFamily="2" charset="-122"/>
                <a:ea typeface="宋体" panose="02010600030101010101" pitchFamily="2" charset="-122"/>
                <a:cs typeface="宋体" panose="02010600030101010101" pitchFamily="34" charset="-120"/>
              </a:rPr>
              <a:t> </a:t>
            </a: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圆的方程</a:t>
            </a:r>
            <a:endParaRPr lang="en-US" altLang="zh-CN" sz="4000" dirty="0"/>
          </a:p>
        </p:txBody>
      </p:sp>
      <p:pic>
        <p:nvPicPr>
          <p:cNvPr id="3" name="C_0#1495f43b6?linknodeid=dcd99ebbb&amp;catalogrefid=dcd99ebbb&amp;parentnodeid=3474d8d56&amp;vbahtmlprocessed=1" descr="preencoded.png">
            <a:hlinkClick r:id="rId3" action="ppaction://hlinksldjump"/>
          </p:cNvPr>
          <p:cNvPicPr>
            <a:picLocks noChangeAspect="1"/>
          </p:cNvPicPr>
          <p:nvPr/>
        </p:nvPicPr>
        <p:blipFill>
          <a:blip r:embed="rId4"/>
          <a:stretch>
            <a:fillRect/>
          </a:stretch>
        </p:blipFill>
        <p:spPr>
          <a:xfrm>
            <a:off x="4553712" y="2642616"/>
            <a:ext cx="502920" cy="502920"/>
          </a:xfrm>
          <a:prstGeom prst="rect">
            <a:avLst/>
          </a:prstGeom>
        </p:spPr>
      </p:pic>
      <p:sp>
        <p:nvSpPr>
          <p:cNvPr id="4" name="C_0#1495f43b6?linknodeid=dcd99ebbb&amp;catalogrefid=dcd99ebbb&amp;parentnodeid=3474d8d56&amp;vbahtmlprocessed=1">
            <a:hlinkClick r:id="rId3" action="ppaction://hlinksldjump"/>
          </p:cNvPr>
          <p:cNvSpPr/>
          <p:nvPr/>
        </p:nvSpPr>
        <p:spPr>
          <a:xfrm>
            <a:off x="5202936" y="26151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3050" dirty="0"/>
          </a:p>
        </p:txBody>
      </p:sp>
      <p:pic>
        <p:nvPicPr>
          <p:cNvPr id="5" name="C_0#1495f43b6?linknodeid=2552c1c64&amp;catalogrefid=2552c1c64&amp;parentnodeid=3474d8d56&amp;vbahtmlprocessed=1" descr="preencoded.png">
            <a:hlinkClick r:id="rId5" action="ppaction://hlinksldjump"/>
          </p:cNvPr>
          <p:cNvPicPr>
            <a:picLocks noChangeAspect="1"/>
          </p:cNvPicPr>
          <p:nvPr/>
        </p:nvPicPr>
        <p:blipFill>
          <a:blip r:embed="rId4"/>
          <a:stretch>
            <a:fillRect/>
          </a:stretch>
        </p:blipFill>
        <p:spPr>
          <a:xfrm>
            <a:off x="4553712" y="3557016"/>
            <a:ext cx="502920" cy="502920"/>
          </a:xfrm>
          <a:prstGeom prst="rect">
            <a:avLst/>
          </a:prstGeom>
        </p:spPr>
      </p:pic>
      <p:sp>
        <p:nvSpPr>
          <p:cNvPr id="6" name="C_0#1495f43b6?linknodeid=2552c1c64&amp;catalogrefid=2552c1c64&amp;parentnodeid=3474d8d56&amp;vbahtmlprocessed=1">
            <a:hlinkClick r:id="rId5" action="ppaction://hlinksldjump"/>
          </p:cNvPr>
          <p:cNvSpPr/>
          <p:nvPr/>
        </p:nvSpPr>
        <p:spPr>
          <a:xfrm>
            <a:off x="5202936" y="35295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3050" dirty="0"/>
          </a:p>
        </p:txBody>
      </p:sp>
    </p:spTree>
  </p:cSld>
  <p:clrMapOvr>
    <a:masterClrMapping/>
  </p:clrMapOvr>
  <p:transition>
    <p:spli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f50acb602?vbadefaultcenterpage=1&amp;parentnodeid=2552c1c64&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考点三</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与圆有关的最值问题［多维探究］</a:t>
            </a:r>
            <a:endParaRPr lang="en-US" altLang="zh-CN" sz="2800" dirty="0"/>
          </a:p>
        </p:txBody>
      </p:sp>
      <p:pic>
        <p:nvPicPr>
          <p:cNvPr id="3" name="C_5_BD#be551ba09?vbadefaultcenterpage=1&amp;parentnodeid=f50acb602&amp;inlineimagemarkindex=1&amp;vbahtmlprocessed=1" descr="preencoded.png"/>
          <p:cNvPicPr>
            <a:picLocks noChangeAspect="1"/>
          </p:cNvPicPr>
          <p:nvPr/>
        </p:nvPicPr>
        <p:blipFill>
          <a:blip r:embed="rId3"/>
          <a:stretch>
            <a:fillRect/>
          </a:stretch>
        </p:blipFill>
        <p:spPr>
          <a:xfrm>
            <a:off x="528098" y="1520961"/>
            <a:ext cx="1435608" cy="384048"/>
          </a:xfrm>
          <a:prstGeom prst="rect">
            <a:avLst/>
          </a:prstGeom>
        </p:spPr>
      </p:pic>
      <p:sp>
        <p:nvSpPr>
          <p:cNvPr id="4" name="C_5_BD#be551ba09?vbadefaultcenterpage=1&amp;parentnodeid=f50acb602&amp;vbahtmlprocessed=1"/>
          <p:cNvSpPr/>
          <p:nvPr/>
        </p:nvSpPr>
        <p:spPr>
          <a:xfrm>
            <a:off x="502920" y="1390277"/>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圆上的点到直线距离的最值</a:t>
            </a:r>
            <a:endParaRPr lang="en-US" altLang="zh-CN" sz="100" dirty="0"/>
          </a:p>
        </p:txBody>
      </p:sp>
      <mc:AlternateContent xmlns:mc="http://schemas.openxmlformats.org/markup-compatibility/2006" xmlns:a14="http://schemas.microsoft.com/office/drawing/2010/main">
        <mc:Choice Requires="a14">
          <p:sp>
            <p:nvSpPr>
              <p:cNvPr id="5" name="QB_6_BD.55_1#0d54d6659?vbadefaultcenterpage=1&amp;parentnodeid=be551ba09&amp;vbahtmlprocessed=1&amp;bbb=1&amp;hasbroken=1"/>
              <p:cNvSpPr/>
              <p:nvPr/>
            </p:nvSpPr>
            <p:spPr>
              <a:xfrm>
                <a:off x="502920" y="1983391"/>
                <a:ext cx="11183112" cy="1310513"/>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上的点到直线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距离为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395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最小距离为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BD.55_1#0d54d6659?vbadefaultcenterpage=1&amp;parentnodeid=be551ba09&amp;vbahtmlprocessed=1&amp;bbb=1&amp;hasbroken=1"/>
              <p:cNvSpPr>
                <a:spLocks noRot="1" noChangeAspect="1" noMove="1" noResize="1" noEditPoints="1" noAdjustHandles="1" noChangeArrowheads="1" noChangeShapeType="1" noTextEdit="1"/>
              </p:cNvSpPr>
              <p:nvPr/>
            </p:nvSpPr>
            <p:spPr>
              <a:xfrm>
                <a:off x="502920" y="1983391"/>
                <a:ext cx="11183112" cy="1310513"/>
              </a:xfrm>
              <a:prstGeom prst="rect">
                <a:avLst/>
              </a:prstGeom>
              <a:blipFill rotWithShape="1">
                <a:blip r:embed="rId4"/>
                <a:stretch>
                  <a:fillRect t="-22" r="1" b="-122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B_6_AN.56_1#0d54d6659.blank?vbadefaultcenterpage=1&amp;parentnodeid=be551ba09&amp;vbapositionanswer=21&amp;vbahtmlprocessed=1&amp;rh=48.6"/>
              <p:cNvSpPr/>
              <p:nvPr/>
            </p:nvSpPr>
            <p:spPr>
              <a:xfrm>
                <a:off x="1480820" y="2639537"/>
                <a:ext cx="961073" cy="574294"/>
              </a:xfrm>
              <a:prstGeom prst="rect">
                <a:avLst/>
              </a:prstGeom>
              <a:noFill/>
            </p:spPr>
            <p:txBody>
              <a:bodyPr wrap="none" lIns="0" tIns="0" rIns="0" bIns="0" rtlCol="0" anchor="t"/>
              <a:lstStyle/>
              <a:p>
                <a:pPr marL="0" algn="ctr" latinLnBrk="1">
                  <a:lnSpc>
                    <a:spcPts val="45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6" name="QB_6_AN.56_1#0d54d6659.blank?vbadefaultcenterpage=1&amp;parentnodeid=be551ba09&amp;vbapositionanswer=21&amp;vbahtmlprocessed=1&amp;rh=48.6"/>
              <p:cNvSpPr>
                <a:spLocks noRot="1" noChangeAspect="1" noMove="1" noResize="1" noEditPoints="1" noAdjustHandles="1" noChangeArrowheads="1" noChangeShapeType="1" noTextEdit="1"/>
              </p:cNvSpPr>
              <p:nvPr/>
            </p:nvSpPr>
            <p:spPr>
              <a:xfrm>
                <a:off x="1480820" y="2639537"/>
                <a:ext cx="961073" cy="574294"/>
              </a:xfrm>
              <a:prstGeom prst="rect">
                <a:avLst/>
              </a:prstGeom>
              <a:blipFill rotWithShape="1">
                <a:blip r:embed="rId5"/>
                <a:stretch>
                  <a:fillRect t="-83" r="33" b="17"/>
                </a:stretch>
              </a:blipFill>
            </p:spPr>
            <p:txBody>
              <a:bodyPr/>
              <a:lstStyle/>
              <a:p>
                <a:r>
                  <a:rPr lang="zh-CN" altLang="en-US">
                    <a:noFill/>
                  </a:rPr>
                  <a:t> </a:t>
                </a:r>
              </a:p>
            </p:txBody>
          </p:sp>
        </mc:Fallback>
      </mc:AlternateContent>
      <p:sp>
        <p:nvSpPr>
          <p:cNvPr id="7" name="QB_6_AN.57_1#0d54d6659.blank?vbadefaultcenterpage=1&amp;parentnodeid=be551ba09&amp;vbapositionanswer=22&amp;vbahtmlprocessed=1"/>
          <p:cNvSpPr/>
          <p:nvPr/>
        </p:nvSpPr>
        <p:spPr>
          <a:xfrm>
            <a:off x="4135120" y="2856580"/>
            <a:ext cx="373063" cy="354775"/>
          </a:xfrm>
          <a:prstGeom prst="rect">
            <a:avLst/>
          </a:prstGeom>
          <a:noFill/>
        </p:spPr>
        <p:txBody>
          <a:bodyPr wrap="none" lIns="0" tIns="0" rIns="0" bIns="0" rtlCol="0" anchor="t"/>
          <a:lstStyle/>
          <a:p>
            <a:pPr marL="0" algn="ctr" latinLnBrk="1">
              <a:lnSpc>
                <a:spcPts val="29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0</a:t>
            </a:r>
            <a:endParaRPr lang="en-US" altLang="zh-CN" sz="2400" dirty="0"/>
          </a:p>
        </p:txBody>
      </p:sp>
      <mc:AlternateContent xmlns:mc="http://schemas.openxmlformats.org/markup-compatibility/2006" xmlns:a14="http://schemas.microsoft.com/office/drawing/2010/main">
        <mc:Choice Requires="a14">
          <p:sp>
            <p:nvSpPr>
              <p:cNvPr id="8" name="QB_6_AS.58_1#0d54d6659?vbadefaultcenterpage=1&amp;parentnodeid=be551ba09&amp;vbahtmlprocessed=1&amp;bbb=1&amp;hasbroken=1"/>
              <p:cNvSpPr/>
              <p:nvPr/>
            </p:nvSpPr>
            <p:spPr>
              <a:xfrm>
                <a:off x="502920" y="3299048"/>
                <a:ext cx="11183112" cy="280631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将圆的一般方程化为标准方程</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，则问题转化为圆心到</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直线的距离与圆半径的和或差</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.因为圆心</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的距离为</a:t>
                </a:r>
              </a:p>
              <a:p>
                <a:pPr latinLnBrk="1">
                  <a:lnSpc>
                    <a:spcPct val="150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2−3+2</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，圆与直线相交，所以圆上的点到直线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的最大距离为</a:t>
                </a:r>
              </a:p>
              <a:p>
                <a:pPr latinLnBrk="1">
                  <a:lnSpc>
                    <a:spcPct val="150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，最小距离为0.</a:t>
                </a:r>
                <a:endParaRPr lang="en-US" altLang="zh-CN" sz="2400" dirty="0"/>
              </a:p>
            </p:txBody>
          </p:sp>
        </mc:Choice>
        <mc:Fallback xmlns="">
          <p:sp>
            <p:nvSpPr>
              <p:cNvPr id="8" name="QB_6_AS.58_1#0d54d6659?vbadefaultcenterpage=1&amp;parentnodeid=be551ba09&amp;vbahtmlprocessed=1&amp;bbb=1&amp;hasbroken=1"/>
              <p:cNvSpPr>
                <a:spLocks noRot="1" noChangeAspect="1" noMove="1" noResize="1" noEditPoints="1" noAdjustHandles="1" noChangeArrowheads="1" noChangeShapeType="1" noTextEdit="1"/>
              </p:cNvSpPr>
              <p:nvPr/>
            </p:nvSpPr>
            <p:spPr>
              <a:xfrm>
                <a:off x="502920" y="3299048"/>
                <a:ext cx="11183112" cy="2806319"/>
              </a:xfrm>
              <a:prstGeom prst="rect">
                <a:avLst/>
              </a:prstGeom>
              <a:blipFill rotWithShape="1">
                <a:blip r:embed="rId6"/>
                <a:stretch>
                  <a:fillRect t="-8" r="1" b="-319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wipe(left)">
                                      <p:cBhvr>
                                        <p:cTn id="23" dur="500"/>
                                        <p:tgtEl>
                                          <p:spTgt spid="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wipe(left)">
                                      <p:cBhvr>
                                        <p:cTn id="29" dur="500"/>
                                        <p:tgtEl>
                                          <p:spTgt spid="8">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wipe(left)">
                                      <p:cBhvr>
                                        <p:cTn id="3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c9af43d35?vbadefaultcenterpage=1&amp;parentnodeid=be551ba09&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38844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P_6_BD#c9af43d35?vbadefaultcenterpage=1&amp;parentnodeid=be551ba09&amp;vbahtmlprocessed=1&amp;bbb=1&amp;hasbroken=1"/>
              <p:cNvSpPr/>
              <p:nvPr/>
            </p:nvSpPr>
            <p:spPr>
              <a:xfrm>
                <a:off x="502920" y="1914729"/>
                <a:ext cx="11183112" cy="378187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圆上的点到直线距离的最值的三种类型及解题策略</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的半径，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为圆心</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的距离.</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1，当直线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相交时，圆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上的点到直线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的最小距离为0</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,最大距离</a:t>
                </a:r>
              </a:p>
              <a:p>
                <a:pPr latinLnBrk="1">
                  <a:lnSpc>
                    <a:spcPct val="15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𝐴𝐷</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2，当直线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相切时，圆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上的点到直线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的最小距离为0,最大距离</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𝐴𝐷</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3,当直线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相离时，圆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上的点到直线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的最小距离</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𝐵𝐷</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,最大距离</a:t>
                </a:r>
              </a:p>
              <a:p>
                <a:pPr latinLnBrk="1">
                  <a:lnSpc>
                    <a:spcPct val="15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𝐴𝐷</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6_BD#c9af43d35?vbadefaultcenterpage=1&amp;parentnodeid=be551ba09&amp;vbahtmlprocessed=1&amp;bbb=1&amp;hasbroken=1"/>
              <p:cNvSpPr>
                <a:spLocks noRot="1" noChangeAspect="1" noMove="1" noResize="1" noEditPoints="1" noAdjustHandles="1" noChangeArrowheads="1" noChangeShapeType="1" noTextEdit="1"/>
              </p:cNvSpPr>
              <p:nvPr/>
            </p:nvSpPr>
            <p:spPr>
              <a:xfrm>
                <a:off x="502920" y="1914729"/>
                <a:ext cx="11183112" cy="3781870"/>
              </a:xfrm>
              <a:prstGeom prst="rect">
                <a:avLst/>
              </a:prstGeom>
              <a:blipFill rotWithShape="1">
                <a:blip r:embed="rId4"/>
                <a:stretch>
                  <a:fillRect t="-5" r="-499" b="-1544"/>
                </a:stretch>
              </a:blipFill>
            </p:spPr>
            <p:txBody>
              <a:bodyPr/>
              <a:lstStyle/>
              <a:p>
                <a:r>
                  <a:rPr lang="zh-CN" altLang="en-US">
                    <a:noFill/>
                  </a:rPr>
                  <a:t> </a:t>
                </a:r>
              </a:p>
            </p:txBody>
          </p:sp>
        </mc:Fallback>
      </mc:AlternateContent>
    </p:spTree>
  </p:cSld>
  <p:clrMapOvr>
    <a:masterClrMapping/>
  </p:clrMapOvr>
  <p:transition>
    <p:split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c9af43d35?vbadefaultcenterpage=1&amp;parentnodeid=be551ba09&amp;vbahtmlprocessed=1" descr="preencoded.png"/>
          <p:cNvPicPr>
            <a:picLocks noChangeAspect="1"/>
          </p:cNvPicPr>
          <p:nvPr/>
        </p:nvPicPr>
        <p:blipFill>
          <a:blip r:embed="rId2">
            <a:clrChange>
              <a:clrFrom>
                <a:srgbClr val="FFFFFF"/>
              </a:clrFrom>
              <a:clrTo>
                <a:srgbClr val="FFFFFF">
                  <a:alpha val="0"/>
                </a:srgbClr>
              </a:clrTo>
            </a:clrChange>
          </a:blip>
          <a:stretch>
            <a:fillRect/>
          </a:stretch>
        </p:blipFill>
        <p:spPr>
          <a:xfrm>
            <a:off x="3328416" y="2567160"/>
            <a:ext cx="5532120" cy="2011680"/>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14a628d38?vbadefaultcenterpage=1&amp;parentnodeid=f50acb602&amp;inlineimagemarkindex=2&amp;vbahtmlprocessed=1" descr="preencoded.png"/>
          <p:cNvPicPr>
            <a:picLocks noChangeAspect="1"/>
          </p:cNvPicPr>
          <p:nvPr/>
        </p:nvPicPr>
        <p:blipFill>
          <a:blip r:embed="rId3"/>
          <a:stretch>
            <a:fillRect/>
          </a:stretch>
        </p:blipFill>
        <p:spPr>
          <a:xfrm>
            <a:off x="528098" y="886684"/>
            <a:ext cx="1435608" cy="384048"/>
          </a:xfrm>
          <a:prstGeom prst="rect">
            <a:avLst/>
          </a:prstGeom>
        </p:spPr>
      </p:pic>
      <p:sp>
        <p:nvSpPr>
          <p:cNvPr id="3" name="C_5_BD#14a628d38?vbadefaultcenterpage=1&amp;parentnodeid=f50acb602&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2&amp;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借助几何性质求最值</a:t>
            </a:r>
            <a:endParaRPr lang="en-US" altLang="zh-CN" sz="100" dirty="0"/>
          </a:p>
        </p:txBody>
      </p:sp>
      <mc:AlternateContent xmlns:mc="http://schemas.openxmlformats.org/markup-compatibility/2006" xmlns:a14="http://schemas.microsoft.com/office/drawing/2010/main">
        <mc:Choice Requires="a14">
          <p:sp>
            <p:nvSpPr>
              <p:cNvPr id="4" name="QO_6_BD.59_1#facf5150e?vbadefaultcenterpage=1&amp;parentnodeid=14a628d38&amp;vbahtmlprocessed=1"/>
              <p:cNvSpPr/>
              <p:nvPr/>
            </p:nvSpPr>
            <p:spPr>
              <a:xfrm>
                <a:off x="502920" y="1351033"/>
                <a:ext cx="11183112" cy="486029"/>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典例3</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（一题练透）已知点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a:t>
                </a:r>
                <a:endParaRPr lang="en-US" altLang="zh-CN" sz="2400" dirty="0"/>
              </a:p>
            </p:txBody>
          </p:sp>
        </mc:Choice>
        <mc:Fallback xmlns="">
          <p:sp>
            <p:nvSpPr>
              <p:cNvPr id="4" name="QO_6_BD.59_1#facf5150e?vbadefaultcenterpage=1&amp;parentnodeid=14a628d38&amp;vbahtmlprocessed=1"/>
              <p:cNvSpPr>
                <a:spLocks noRot="1" noChangeAspect="1" noMove="1" noResize="1" noEditPoints="1" noAdjustHandles="1" noChangeArrowheads="1" noChangeShapeType="1" noTextEdit="1"/>
              </p:cNvSpPr>
              <p:nvPr/>
            </p:nvSpPr>
            <p:spPr>
              <a:xfrm>
                <a:off x="502920" y="1351033"/>
                <a:ext cx="11183112" cy="486029"/>
              </a:xfrm>
              <a:prstGeom prst="rect">
                <a:avLst/>
              </a:prstGeom>
              <a:blipFill rotWithShape="1">
                <a:blip r:embed="rId4"/>
                <a:stretch>
                  <a:fillRect t="-80" r="1" b="-169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O_6_BD.59_2#facf5150e?segpoint=1&amp;vbadefaultcenterpage=1&amp;parentnodeid=14a628d38&amp;vbahtmlprocessed=1"/>
              <p:cNvSpPr/>
              <p:nvPr/>
            </p:nvSpPr>
            <p:spPr>
              <a:xfrm>
                <a:off x="502920" y="1848708"/>
                <a:ext cx="11183112" cy="673037"/>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（1）（斜率型）求</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的最大值和最小值；</a:t>
                </a:r>
                <a:endParaRPr lang="en-US" altLang="zh-CN" sz="2400" dirty="0"/>
              </a:p>
            </p:txBody>
          </p:sp>
        </mc:Choice>
        <mc:Fallback xmlns="">
          <p:sp>
            <p:nvSpPr>
              <p:cNvPr id="5" name="QO_6_BD.59_2#facf5150e?segpoint=1&amp;vbadefaultcenterpage=1&amp;parentnodeid=14a628d38&amp;vbahtmlprocessed=1"/>
              <p:cNvSpPr>
                <a:spLocks noRot="1" noChangeAspect="1" noMove="1" noResize="1" noEditPoints="1" noAdjustHandles="1" noChangeArrowheads="1" noChangeShapeType="1" noTextEdit="1"/>
              </p:cNvSpPr>
              <p:nvPr/>
            </p:nvSpPr>
            <p:spPr>
              <a:xfrm>
                <a:off x="502920" y="1848708"/>
                <a:ext cx="11183112" cy="673037"/>
              </a:xfrm>
              <a:prstGeom prst="rect">
                <a:avLst/>
              </a:prstGeom>
              <a:blipFill rotWithShape="1">
                <a:blip r:embed="rId5"/>
                <a:stretch>
                  <a:fillRect t="-33" r="1" b="-17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O_6_BD.59_3#facf5150e?segpoint=1&amp;vbadefaultcenterpage=1&amp;parentnodeid=14a628d38&amp;vbahtmlprocessed=1"/>
              <p:cNvSpPr/>
              <p:nvPr/>
            </p:nvSpPr>
            <p:spPr>
              <a:xfrm>
                <a:off x="502920" y="2521808"/>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（2）（截距型）求</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的最大值和最小值；</a:t>
                </a:r>
                <a:endParaRPr lang="en-US" altLang="zh-CN" sz="2400" dirty="0"/>
              </a:p>
            </p:txBody>
          </p:sp>
        </mc:Choice>
        <mc:Fallback xmlns="">
          <p:sp>
            <p:nvSpPr>
              <p:cNvPr id="6" name="QO_6_BD.59_3#facf5150e?segpoint=1&amp;vbadefaultcenterpage=1&amp;parentnodeid=14a628d38&amp;vbahtmlprocessed=1"/>
              <p:cNvSpPr>
                <a:spLocks noRot="1" noChangeAspect="1" noMove="1" noResize="1" noEditPoints="1" noAdjustHandles="1" noChangeArrowheads="1" noChangeShapeType="1" noTextEdit="1"/>
              </p:cNvSpPr>
              <p:nvPr/>
            </p:nvSpPr>
            <p:spPr>
              <a:xfrm>
                <a:off x="502920" y="2521808"/>
                <a:ext cx="11183112" cy="490030"/>
              </a:xfrm>
              <a:prstGeom prst="rect">
                <a:avLst/>
              </a:prstGeom>
              <a:blipFill rotWithShape="1">
                <a:blip r:embed="rId6"/>
                <a:stretch>
                  <a:fillRect t="-46" r="1" b="-119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QO_6_BD.59_4#facf5150e?segpoint=1&amp;vbadefaultcenterpage=1&amp;parentnodeid=14a628d38&amp;vbahtmlprocessed=1"/>
              <p:cNvSpPr/>
              <p:nvPr/>
            </p:nvSpPr>
            <p:spPr>
              <a:xfrm>
                <a:off x="502920" y="3017108"/>
                <a:ext cx="11183112" cy="584137"/>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（3）（点到点的距离型）求</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的最大值和最小值;</a:t>
                </a:r>
                <a:endParaRPr lang="en-US" altLang="zh-CN" sz="2400" dirty="0"/>
              </a:p>
            </p:txBody>
          </p:sp>
        </mc:Choice>
        <mc:Fallback xmlns="">
          <p:sp>
            <p:nvSpPr>
              <p:cNvPr id="7" name="QO_6_BD.59_4#facf5150e?segpoint=1&amp;vbadefaultcenterpage=1&amp;parentnodeid=14a628d38&amp;vbahtmlprocessed=1"/>
              <p:cNvSpPr>
                <a:spLocks noRot="1" noChangeAspect="1" noMove="1" noResize="1" noEditPoints="1" noAdjustHandles="1" noChangeArrowheads="1" noChangeShapeType="1" noTextEdit="1"/>
              </p:cNvSpPr>
              <p:nvPr/>
            </p:nvSpPr>
            <p:spPr>
              <a:xfrm>
                <a:off x="502920" y="3017108"/>
                <a:ext cx="11183112" cy="584137"/>
              </a:xfrm>
              <a:prstGeom prst="rect">
                <a:avLst/>
              </a:prstGeom>
              <a:blipFill rotWithShape="1">
                <a:blip r:embed="rId7"/>
                <a:stretch>
                  <a:fillRect t="-38" r="1" b="-223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QO_6_BD.59_5#facf5150e?segpoint=1&amp;vbadefaultcenterpage=1&amp;parentnodeid=14a628d38&amp;vbahtmlprocessed=1"/>
              <p:cNvSpPr/>
              <p:nvPr/>
            </p:nvSpPr>
            <p:spPr>
              <a:xfrm>
                <a:off x="502920" y="3601308"/>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（4）（点到直线的距离型）求</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的最大值和最小值.</a:t>
                </a:r>
                <a:endParaRPr lang="en-US" altLang="zh-CN" sz="2400" dirty="0"/>
              </a:p>
            </p:txBody>
          </p:sp>
        </mc:Choice>
        <mc:Fallback xmlns="">
          <p:sp>
            <p:nvSpPr>
              <p:cNvPr id="8" name="QO_6_BD.59_5#facf5150e?segpoint=1&amp;vbadefaultcenterpage=1&amp;parentnodeid=14a628d38&amp;vbahtmlprocessed=1"/>
              <p:cNvSpPr>
                <a:spLocks noRot="1" noChangeAspect="1" noMove="1" noResize="1" noEditPoints="1" noAdjustHandles="1" noChangeArrowheads="1" noChangeShapeType="1" noTextEdit="1"/>
              </p:cNvSpPr>
              <p:nvPr/>
            </p:nvSpPr>
            <p:spPr>
              <a:xfrm>
                <a:off x="502920" y="3601308"/>
                <a:ext cx="11183112" cy="490030"/>
              </a:xfrm>
              <a:prstGeom prst="rect">
                <a:avLst/>
              </a:prstGeom>
              <a:blipFill rotWithShape="1">
                <a:blip r:embed="rId8"/>
                <a:stretch>
                  <a:fillRect t="-46" r="1" b="-11915"/>
                </a:stretch>
              </a:blipFill>
            </p:spPr>
            <p:txBody>
              <a:bodyPr/>
              <a:lstStyle/>
              <a:p>
                <a:r>
                  <a:rPr lang="zh-CN" altLang="en-US">
                    <a:noFill/>
                  </a:rPr>
                  <a:t> </a:t>
                </a:r>
              </a:p>
            </p:txBody>
          </p:sp>
        </mc:Fallback>
      </mc:AlternateContent>
    </p:spTree>
  </p:cSld>
  <p:clrMapOvr>
    <a:masterClrMapping/>
  </p:clrMapOvr>
  <p:transition>
    <p:split dir="in"/>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60_1#facf5150e?vbadefaultcenterpage=1&amp;parentnodeid=14a628d38&amp;vbahtmlprocessed=1&amp;bbb=1&amp;hasbroken=1"/>
              <p:cNvSpPr/>
              <p:nvPr/>
            </p:nvSpPr>
            <p:spPr>
              <a:xfrm>
                <a:off x="502920" y="756000"/>
                <a:ext cx="11183112" cy="5703634"/>
              </a:xfrm>
              <a:prstGeom prst="rect">
                <a:avLst/>
              </a:prstGeom>
              <a:noFill/>
            </p:spPr>
            <p:txBody>
              <a:bodyPr wrap="none" lIns="0" tIns="0" rIns="0" bIns="0" rtlCol="0" anchor="t"/>
              <a:lstStyle/>
              <a:p>
                <a:pPr algn="l" latinLnBrk="1">
                  <a:lnSpc>
                    <a:spcPct val="13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将圆的一般方程化为标准方程</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可视为点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与原点连线的斜率，</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的最大值和最小值就是与该圆有公共点</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且过原点的直线斜率的最大值和最小值</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，即直线与圆相切时的斜率</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.设过原点的直线</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，由直线与圆相切得圆心到直线的距离等于半径，即</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，最小值为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可视为直线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轴上的截距</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的最大值和最小值就是直线与圆有公共点时直线纵截距的最大值和最小值</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直线与圆相切时在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轴上的截距，由直线与圆相切得圆心到直线的距离等于半径</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30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，最小值</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6_AS.60_1#facf5150e?vbadefaultcenterpage=1&amp;parentnodeid=14a628d38&amp;vbahtmlprocessed=1&amp;bbb=1&amp;hasbroken=1"/>
              <p:cNvSpPr>
                <a:spLocks noRot="1" noChangeAspect="1" noMove="1" noResize="1" noEditPoints="1" noAdjustHandles="1" noChangeArrowheads="1" noChangeShapeType="1" noTextEdit="1"/>
              </p:cNvSpPr>
              <p:nvPr/>
            </p:nvSpPr>
            <p:spPr>
              <a:xfrm>
                <a:off x="502920" y="756000"/>
                <a:ext cx="11183112" cy="5703634"/>
              </a:xfrm>
              <a:prstGeom prst="rect">
                <a:avLst/>
              </a:prstGeom>
              <a:blipFill rotWithShape="1">
                <a:blip r:embed="rId3"/>
                <a:stretch>
                  <a:fillRect t="-6" r="-402" b="-105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wipe(left)">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60_2#facf5150e?vbadefaultcenterpage=1&amp;parentnodeid=14a628d38&amp;vbahtmlprocessed=1&amp;bbb=1&amp;hasbroken=1"/>
              <p:cNvSpPr/>
              <p:nvPr/>
            </p:nvSpPr>
            <p:spPr>
              <a:xfrm>
                <a:off x="502920" y="1203402"/>
                <a:ext cx="11183112" cy="4726496"/>
              </a:xfrm>
              <a:prstGeom prst="rect">
                <a:avLst/>
              </a:prstGeom>
              <a:noFill/>
            </p:spPr>
            <p:txBody>
              <a:bodyPr wrap="non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（3）</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，它的最值可视为点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到点</a:t>
                </a:r>
              </a:p>
              <a:p>
                <a:pPr latinLnBrk="1">
                  <a:lnSpc>
                    <a:spcPct val="15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的距离的最值，可转化为圆心</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的距离与半径的和或差</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圆心到点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的距离为</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34</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34</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小值为</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34</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4）</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，它的最值可视为点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的最值的</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倍，参照典例2可知点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的距离的最大值为</a:t>
                </a:r>
              </a:p>
              <a:p>
                <a:pPr latinLnBrk="1">
                  <a:lnSpc>
                    <a:spcPct val="150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，最小值为0，故</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，最小值为0.</a:t>
                </a:r>
                <a:endParaRPr lang="en-US" altLang="zh-CN" sz="2400" dirty="0"/>
              </a:p>
            </p:txBody>
          </p:sp>
        </mc:Choice>
        <mc:Fallback xmlns="">
          <p:sp>
            <p:nvSpPr>
              <p:cNvPr id="2" name="QO_6_AS.60_2#facf5150e?vbadefaultcenterpage=1&amp;parentnodeid=14a628d38&amp;vbahtmlprocessed=1&amp;bbb=1&amp;hasbroken=1"/>
              <p:cNvSpPr>
                <a:spLocks noRot="1" noChangeAspect="1" noMove="1" noResize="1" noEditPoints="1" noAdjustHandles="1" noChangeArrowheads="1" noChangeShapeType="1" noTextEdit="1"/>
              </p:cNvSpPr>
              <p:nvPr/>
            </p:nvSpPr>
            <p:spPr>
              <a:xfrm>
                <a:off x="502920" y="1203402"/>
                <a:ext cx="11183112" cy="4726496"/>
              </a:xfrm>
              <a:prstGeom prst="rect">
                <a:avLst/>
              </a:prstGeom>
              <a:blipFill rotWithShape="1">
                <a:blip r:embed="rId3"/>
                <a:stretch>
                  <a:fillRect t="-2" r="-305" b="-171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6559ea7db?vbadefaultcenterpage=1&amp;parentnodeid=14a628d38&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695686"/>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6559ea7db?vbadefaultcenterpage=1&amp;parentnodeid=14a628d38&amp;vbahtmlprocessed=1"/>
          <p:cNvSpPr/>
          <p:nvPr/>
        </p:nvSpPr>
        <p:spPr>
          <a:xfrm>
            <a:off x="502920" y="2221974"/>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与圆有关的最值问题的三种几何转化法</a:t>
            </a:r>
            <a:endParaRPr lang="en-US" altLang="zh-CN" sz="2400" dirty="0"/>
          </a:p>
        </p:txBody>
      </p:sp>
      <p:pic>
        <p:nvPicPr>
          <p:cNvPr id="4" name="P_6_BD#6559ea7db?vbadefaultcenterpage=1&amp;parentnodeid=14a628d38&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2660904" y="2844274"/>
            <a:ext cx="6876288" cy="2606040"/>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e0a922414?vbadefaultcenterpage=1&amp;parentnodeid=f50acb602&amp;inlineimagemarkindex=3&amp;vbahtmlprocessed=1" descr="preencoded.png"/>
          <p:cNvPicPr>
            <a:picLocks noChangeAspect="1"/>
          </p:cNvPicPr>
          <p:nvPr/>
        </p:nvPicPr>
        <p:blipFill>
          <a:blip r:embed="rId3"/>
          <a:stretch>
            <a:fillRect/>
          </a:stretch>
        </p:blipFill>
        <p:spPr>
          <a:xfrm>
            <a:off x="525812" y="866427"/>
            <a:ext cx="1554480" cy="420624"/>
          </a:xfrm>
          <a:prstGeom prst="rect">
            <a:avLst/>
          </a:prstGeom>
        </p:spPr>
      </p:pic>
      <p:sp>
        <p:nvSpPr>
          <p:cNvPr id="3" name="C_5_BD#e0a922414?vbadefaultcenterpage=1&amp;parentnodeid=f50acb602&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3&amp;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借助对称性求最值</a:t>
            </a:r>
            <a:endParaRPr lang="en-US" altLang="zh-CN" sz="100" dirty="0"/>
          </a:p>
        </p:txBody>
      </p:sp>
      <mc:AlternateContent xmlns:mc="http://schemas.openxmlformats.org/markup-compatibility/2006" xmlns:a14="http://schemas.microsoft.com/office/drawing/2010/main">
        <mc:Choice Requires="a14">
          <p:sp>
            <p:nvSpPr>
              <p:cNvPr id="4" name="QC_6_BD.61_1#098c6f372?vbadefaultcenterpage=1&amp;parentnodeid=e0a922414&amp;vbahtmlprocessed=1&amp;bbb=1&amp;hasbroken=1"/>
              <p:cNvSpPr/>
              <p:nvPr/>
            </p:nvSpPr>
            <p:spPr>
              <a:xfrm>
                <a:off x="502920" y="1347375"/>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典例4</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𝑁</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分别是圆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轴上的动点，则</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𝑃𝑀</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𝑃𝑁</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的最小值为(</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C_6_BD.61_1#098c6f372?vbadefaultcenterpage=1&amp;parentnodeid=e0a922414&amp;vbahtmlprocessed=1&amp;bbb=1&amp;hasbroken=1"/>
              <p:cNvSpPr>
                <a:spLocks noRot="1" noChangeAspect="1" noMove="1" noResize="1" noEditPoints="1" noAdjustHandles="1" noChangeArrowheads="1" noChangeShapeType="1" noTextEdit="1"/>
              </p:cNvSpPr>
              <p:nvPr/>
            </p:nvSpPr>
            <p:spPr>
              <a:xfrm>
                <a:off x="502920" y="1347375"/>
                <a:ext cx="11183112" cy="1034669"/>
              </a:xfrm>
              <a:prstGeom prst="rect">
                <a:avLst/>
              </a:prstGeom>
              <a:blipFill rotWithShape="1">
                <a:blip r:embed="rId4"/>
                <a:stretch>
                  <a:fillRect t="-52" r="1" b="-7963"/>
                </a:stretch>
              </a:blipFill>
            </p:spPr>
            <p:txBody>
              <a:bodyPr/>
              <a:lstStyle/>
              <a:p>
                <a:r>
                  <a:rPr lang="zh-CN" altLang="en-US">
                    <a:noFill/>
                  </a:rPr>
                  <a:t> </a:t>
                </a:r>
              </a:p>
            </p:txBody>
          </p:sp>
        </mc:Fallback>
      </mc:AlternateContent>
      <p:sp>
        <p:nvSpPr>
          <p:cNvPr id="5" name="QC_6_AN.62_1#098c6f372.bracket?vbadefaultcenterpage=1&amp;parentnodeid=e0a922414&amp;vbapositionanswer=23&amp;vbahtmlprocessed=1"/>
          <p:cNvSpPr/>
          <p:nvPr/>
        </p:nvSpPr>
        <p:spPr>
          <a:xfrm>
            <a:off x="10375964" y="1896015"/>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mc:AlternateContent xmlns:mc="http://schemas.openxmlformats.org/markup-compatibility/2006" xmlns:a14="http://schemas.microsoft.com/office/drawing/2010/main">
        <mc:Choice Requires="a14">
          <p:sp>
            <p:nvSpPr>
              <p:cNvPr id="6" name="QC_6_BD.63_1#098c6f372.choices?vbadefaultcenterpage=1&amp;parentnodeid=e0a922414&amp;vbahtmlprocessed=1"/>
              <p:cNvSpPr/>
              <p:nvPr/>
            </p:nvSpPr>
            <p:spPr>
              <a:xfrm>
                <a:off x="502920" y="2383632"/>
                <a:ext cx="11183112" cy="522415"/>
              </a:xfrm>
              <a:prstGeom prst="rect">
                <a:avLst/>
              </a:prstGeom>
              <a:noFill/>
            </p:spPr>
            <p:txBody>
              <a:bodyPr wrap="square" lIns="0" tIns="0" rIns="0" bIns="0" rtlCol="0" anchor="t"/>
              <a:lstStyle/>
              <a:p>
                <a:pPr latinLnBrk="1">
                  <a:lnSpc>
                    <a:spcPct val="150000"/>
                  </a:lnSpc>
                  <a:tabLst>
                    <a:tab pos="2995295" algn="l"/>
                    <a:tab pos="5965825" algn="l"/>
                    <a:tab pos="893635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17</m:t>
                        </m:r>
                      </m:e>
                    </m:ra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6−2</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17</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6" name="QC_6_BD.63_1#098c6f372.choices?vbadefaultcenterpage=1&amp;parentnodeid=e0a922414&amp;vbahtmlprocessed=1"/>
              <p:cNvSpPr>
                <a:spLocks noRot="1" noChangeAspect="1" noMove="1" noResize="1" noEditPoints="1" noAdjustHandles="1" noChangeArrowheads="1" noChangeShapeType="1" noTextEdit="1"/>
              </p:cNvSpPr>
              <p:nvPr/>
            </p:nvSpPr>
            <p:spPr>
              <a:xfrm>
                <a:off x="502920" y="2383632"/>
                <a:ext cx="11183112" cy="522415"/>
              </a:xfrm>
              <a:prstGeom prst="rect">
                <a:avLst/>
              </a:prstGeom>
              <a:blipFill rotWithShape="1">
                <a:blip r:embed="rId5"/>
                <a:stretch>
                  <a:fillRect t="-91" r="1" b="-74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QC_6_AS.64_1#098c6f372?vbadefaultcenterpage=1&amp;parentnodeid=e0a922414&amp;vbahtmlprocessed=1&amp;bbb=1&amp;hasbroken=1"/>
              <p:cNvSpPr/>
              <p:nvPr/>
            </p:nvSpPr>
            <p:spPr>
              <a:xfrm>
                <a:off x="502920" y="2917032"/>
                <a:ext cx="11183112" cy="2228977"/>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轴上任意一点，则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𝑃𝑀</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的最小值为</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，同理，</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𝑃𝑁</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的最小值为</a:t>
                </a:r>
              </a:p>
              <a:p>
                <a:pPr latinLnBrk="1">
                  <a:lnSpc>
                    <a:spcPct val="150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𝑃𝑀</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𝑃𝑁</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的最小值为</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.作</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轴的对称点</a:t>
                </a: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（图略），所以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a:t>
                </a:r>
                <a:endParaRPr lang="en-US" altLang="zh-CN" sz="2400" dirty="0"/>
              </a:p>
            </p:txBody>
          </p:sp>
        </mc:Choice>
        <mc:Fallback xmlns="">
          <p:sp>
            <p:nvSpPr>
              <p:cNvPr id="7" name="QC_6_AS.64_1#098c6f372?vbadefaultcenterpage=1&amp;parentnodeid=e0a922414&amp;vbahtmlprocessed=1&amp;bbb=1&amp;hasbroken=1"/>
              <p:cNvSpPr>
                <a:spLocks noRot="1" noChangeAspect="1" noMove="1" noResize="1" noEditPoints="1" noAdjustHandles="1" noChangeArrowheads="1" noChangeShapeType="1" noTextEdit="1"/>
              </p:cNvSpPr>
              <p:nvPr/>
            </p:nvSpPr>
            <p:spPr>
              <a:xfrm>
                <a:off x="502920" y="2917032"/>
                <a:ext cx="11183112" cy="2228977"/>
              </a:xfrm>
              <a:prstGeom prst="rect">
                <a:avLst/>
              </a:prstGeom>
              <a:blipFill rotWithShape="1">
                <a:blip r:embed="rId6"/>
                <a:stretch>
                  <a:fillRect t="-21" r="1" b="-612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500"/>
                                        <p:tgtEl>
                                          <p:spTgt spid="7">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left)">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4c5583d0e?vbadefaultcenterpage=1&amp;parentnodeid=e0a922414&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563350"/>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4c5583d0e?vbadefaultcenterpage=1&amp;parentnodeid=e0a922414&amp;vbahtmlprocessed=1"/>
          <p:cNvSpPr/>
          <p:nvPr/>
        </p:nvSpPr>
        <p:spPr>
          <a:xfrm>
            <a:off x="502920" y="3089638"/>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与圆有关的折线段的最值问题的基本思路</a:t>
            </a:r>
            <a:endParaRPr lang="en-US" altLang="zh-CN" sz="2400" dirty="0"/>
          </a:p>
        </p:txBody>
      </p:sp>
      <p:graphicFrame>
        <p:nvGraphicFramePr>
          <p:cNvPr id="35" name="P_6_BD#4c5583d0e?colgroup=3,32&amp;vbadefaultcenterpage=1&amp;parentnodeid=e0a922414&amp;vbahtmlprocessed=1"/>
          <p:cNvGraphicFramePr>
            <a:graphicFrameLocks noGrp="1"/>
          </p:cNvGraphicFramePr>
          <p:nvPr/>
        </p:nvGraphicFramePr>
        <p:xfrm>
          <a:off x="502920" y="3711938"/>
          <a:ext cx="11155680" cy="950976"/>
        </p:xfrm>
        <a:graphic>
          <a:graphicData uri="http://schemas.openxmlformats.org/drawingml/2006/table">
            <a:tbl>
              <a:tblPr/>
              <a:tblGrid>
                <a:gridCol w="1106424">
                  <a:extLst>
                    <a:ext uri="{9D8B030D-6E8A-4147-A177-3AD203B41FA5}">
                      <a16:colId xmlns:a16="http://schemas.microsoft.com/office/drawing/2014/main" val="20000"/>
                    </a:ext>
                  </a:extLst>
                </a:gridCol>
                <a:gridCol w="10049256">
                  <a:extLst>
                    <a:ext uri="{9D8B030D-6E8A-4147-A177-3AD203B41FA5}">
                      <a16:colId xmlns:a16="http://schemas.microsoft.com/office/drawing/2014/main" val="20001"/>
                    </a:ext>
                  </a:extLst>
                </a:gridCol>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动化定</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把与圆上动点的距离转化为与圆心的距离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曲化直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将折线段之和转化为同一直线上的两线段之和，一般要通过对称性解决</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cSld>
  <p:clrMapOvr>
    <a:masterClrMapping/>
  </p:clrMapOvr>
  <p:transition>
    <p:split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abb143b3c?vbadefaultcenterpage=1&amp;parentnodeid=f50acb602&amp;inlineimagemarkindex=4&amp;vbahtmlprocessed=1" descr="preencoded.png"/>
          <p:cNvPicPr>
            <a:picLocks noChangeAspect="1"/>
          </p:cNvPicPr>
          <p:nvPr/>
        </p:nvPicPr>
        <p:blipFill>
          <a:blip r:embed="rId3"/>
          <a:stretch>
            <a:fillRect/>
          </a:stretch>
        </p:blipFill>
        <p:spPr>
          <a:xfrm>
            <a:off x="525812" y="866427"/>
            <a:ext cx="1554480" cy="420624"/>
          </a:xfrm>
          <a:prstGeom prst="rect">
            <a:avLst/>
          </a:prstGeom>
        </p:spPr>
      </p:pic>
      <p:sp>
        <p:nvSpPr>
          <p:cNvPr id="3" name="C_5_BD#abb143b3c?vbadefaultcenterpage=1&amp;parentnodeid=f50acb602&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4&amp;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建立函数关系求最值</a:t>
            </a:r>
            <a:endParaRPr lang="en-US" altLang="zh-CN" sz="100" dirty="0"/>
          </a:p>
        </p:txBody>
      </p:sp>
      <mc:AlternateContent xmlns:mc="http://schemas.openxmlformats.org/markup-compatibility/2006" xmlns:a14="http://schemas.microsoft.com/office/drawing/2010/main">
        <mc:Choice Requires="a14">
          <p:sp>
            <p:nvSpPr>
              <p:cNvPr id="4" name="QC_6_BD.65_1#934ae313f?vbadefaultcenterpage=1&amp;parentnodeid=abb143b3c&amp;vbahtmlprocessed=1&amp;bbb=1&amp;hasbroken=1"/>
              <p:cNvSpPr/>
              <p:nvPr/>
            </p:nvSpPr>
            <p:spPr>
              <a:xfrm>
                <a:off x="502920" y="1347375"/>
                <a:ext cx="11183112" cy="109074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典例5</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上的动点，定点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14:m>
                  <m:oMath xmlns:m="http://schemas.openxmlformats.org/officeDocument/2006/math">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C_6_BD.65_1#934ae313f?vbadefaultcenterpage=1&amp;parentnodeid=abb143b3c&amp;vbahtmlprocessed=1&amp;bbb=1&amp;hasbroken=1"/>
              <p:cNvSpPr>
                <a:spLocks noRot="1" noChangeAspect="1" noMove="1" noResize="1" noEditPoints="1" noAdjustHandles="1" noChangeArrowheads="1" noChangeShapeType="1" noTextEdit="1"/>
              </p:cNvSpPr>
              <p:nvPr/>
            </p:nvSpPr>
            <p:spPr>
              <a:xfrm>
                <a:off x="502920" y="1347375"/>
                <a:ext cx="11183112" cy="1090740"/>
              </a:xfrm>
              <a:prstGeom prst="rect">
                <a:avLst/>
              </a:prstGeom>
              <a:blipFill rotWithShape="1">
                <a:blip r:embed="rId4"/>
                <a:stretch>
                  <a:fillRect t="-50" r="1" b="-12950"/>
                </a:stretch>
              </a:blipFill>
            </p:spPr>
            <p:txBody>
              <a:bodyPr/>
              <a:lstStyle/>
              <a:p>
                <a:r>
                  <a:rPr lang="zh-CN" altLang="en-US">
                    <a:noFill/>
                  </a:rPr>
                  <a:t> </a:t>
                </a:r>
              </a:p>
            </p:txBody>
          </p:sp>
        </mc:Fallback>
      </mc:AlternateContent>
      <p:sp>
        <p:nvSpPr>
          <p:cNvPr id="5" name="QC_6_AN.66_1#934ae313f.bracket?vbadefaultcenterpage=1&amp;parentnodeid=abb143b3c&amp;vbapositionanswer=24&amp;vbahtmlprocessed=1"/>
          <p:cNvSpPr/>
          <p:nvPr/>
        </p:nvSpPr>
        <p:spPr>
          <a:xfrm>
            <a:off x="3310255" y="1896015"/>
            <a:ext cx="423863"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p:sp>
        <p:nvSpPr>
          <p:cNvPr id="6" name="QC_6_BD.67_1#934ae313f.choices?vbadefaultcenterpage=1&amp;parentnodeid=abb143b3c&amp;vbahtmlprocessed=1"/>
          <p:cNvSpPr/>
          <p:nvPr/>
        </p:nvSpPr>
        <p:spPr>
          <a:xfrm>
            <a:off x="502920" y="2447132"/>
            <a:ext cx="11183112" cy="486029"/>
          </a:xfrm>
          <a:prstGeom prst="rect">
            <a:avLst/>
          </a:prstGeom>
          <a:noFill/>
        </p:spPr>
        <p:txBody>
          <a:bodyPr wrap="square" lIns="0" tIns="0" rIns="0" bIns="0" rtlCol="0" anchor="t"/>
          <a:lstStyle/>
          <a:p>
            <a:pPr latinLnBrk="1">
              <a:lnSpc>
                <a:spcPct val="150000"/>
              </a:lnSpc>
              <a:tabLst>
                <a:tab pos="2747645" algn="l"/>
                <a:tab pos="5622925" algn="l"/>
                <a:tab pos="84982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B.12</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C.18</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.24</a:t>
            </a:r>
            <a:endParaRPr lang="en-US" altLang="zh-CN" sz="2400" dirty="0"/>
          </a:p>
        </p:txBody>
      </p:sp>
      <mc:AlternateContent xmlns:mc="http://schemas.openxmlformats.org/markup-compatibility/2006" xmlns:a14="http://schemas.microsoft.com/office/drawing/2010/main">
        <mc:Choice Requires="a14">
          <p:sp>
            <p:nvSpPr>
              <p:cNvPr id="7" name="QC_6_AS.68_1#934ae313f?vbadefaultcenterpage=1&amp;parentnodeid=abb143b3c&amp;vbahtmlprocessed=1&amp;bbb=1&amp;hasbroken=1"/>
              <p:cNvSpPr/>
              <p:nvPr/>
            </p:nvSpPr>
            <p:spPr>
              <a:xfrm>
                <a:off x="502920" y="2942432"/>
                <a:ext cx="11183112" cy="294697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由题意，知</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上的点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p>
              <a:p>
                <a:pPr latinLnBrk="1">
                  <a:lnSpc>
                    <a:spcPct val="150000"/>
                  </a:lnSpc>
                </a:pP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的值最大，最大值为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6×4−12=12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.故选B.</a:t>
                </a:r>
                <a:endParaRPr lang="en-US" altLang="zh-CN" sz="2400" dirty="0"/>
              </a:p>
            </p:txBody>
          </p:sp>
        </mc:Choice>
        <mc:Fallback xmlns="">
          <p:sp>
            <p:nvSpPr>
              <p:cNvPr id="7" name="QC_6_AS.68_1#934ae313f?vbadefaultcenterpage=1&amp;parentnodeid=abb143b3c&amp;vbahtmlprocessed=1&amp;bbb=1&amp;hasbroken=1"/>
              <p:cNvSpPr>
                <a:spLocks noRot="1" noChangeAspect="1" noMove="1" noResize="1" noEditPoints="1" noAdjustHandles="1" noChangeArrowheads="1" noChangeShapeType="1" noTextEdit="1"/>
              </p:cNvSpPr>
              <p:nvPr/>
            </p:nvSpPr>
            <p:spPr>
              <a:xfrm>
                <a:off x="502920" y="2942432"/>
                <a:ext cx="11183112" cy="2946972"/>
              </a:xfrm>
              <a:prstGeom prst="rect">
                <a:avLst/>
              </a:prstGeom>
              <a:blipFill rotWithShape="1">
                <a:blip r:embed="rId5"/>
                <a:stretch>
                  <a:fillRect t="-16" r="1" b="-877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500"/>
                                        <p:tgtEl>
                                          <p:spTgt spid="7">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left)">
                                      <p:cBhvr>
                                        <p:cTn id="27" dur="500"/>
                                        <p:tgtEl>
                                          <p:spTgt spid="7">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wipe(left)">
                                      <p:cBhvr>
                                        <p:cTn id="3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P_3_BD#f2327921b?colgroup=2,5,14,5,5&amp;vbadefaultcenterpage=1&amp;parentnodeid=1495f43b6&amp;vbahtmlprocessed=1&amp;bbb=1&amp;hasbroken=1"/>
              <p:cNvGraphicFramePr>
                <a:graphicFrameLocks noGrp="1"/>
              </p:cNvGraphicFramePr>
              <p:nvPr/>
            </p:nvGraphicFramePr>
            <p:xfrm>
              <a:off x="502920" y="1262076"/>
              <a:ext cx="11146536" cy="4754880"/>
            </p:xfrm>
            <a:graphic>
              <a:graphicData uri="http://schemas.openxmlformats.org/drawingml/2006/table">
                <a:tbl>
                  <a:tblPr/>
                  <a:tblGrid>
                    <a:gridCol w="996696">
                      <a:extLst>
                        <a:ext uri="{9D8B030D-6E8A-4147-A177-3AD203B41FA5}">
                          <a16:colId xmlns:a16="http://schemas.microsoft.com/office/drawing/2014/main" val="20000"/>
                        </a:ext>
                      </a:extLst>
                    </a:gridCol>
                    <a:gridCol w="1975104">
                      <a:extLst>
                        <a:ext uri="{9D8B030D-6E8A-4147-A177-3AD203B41FA5}">
                          <a16:colId xmlns:a16="http://schemas.microsoft.com/office/drawing/2014/main" val="20001"/>
                        </a:ext>
                      </a:extLst>
                    </a:gridCol>
                    <a:gridCol w="4443984">
                      <a:extLst>
                        <a:ext uri="{9D8B030D-6E8A-4147-A177-3AD203B41FA5}">
                          <a16:colId xmlns:a16="http://schemas.microsoft.com/office/drawing/2014/main" val="20002"/>
                        </a:ext>
                      </a:extLst>
                    </a:gridCol>
                    <a:gridCol w="1975104">
                      <a:extLst>
                        <a:ext uri="{9D8B030D-6E8A-4147-A177-3AD203B41FA5}">
                          <a16:colId xmlns:a16="http://schemas.microsoft.com/office/drawing/2014/main" val="20003"/>
                        </a:ext>
                      </a:extLst>
                    </a:gridCol>
                    <a:gridCol w="1755648">
                      <a:extLst>
                        <a:ext uri="{9D8B030D-6E8A-4147-A177-3AD203B41FA5}">
                          <a16:colId xmlns:a16="http://schemas.microsoft.com/office/drawing/2014/main" val="20004"/>
                        </a:ext>
                      </a:extLst>
                    </a:gridCol>
                  </a:tblGrid>
                  <a:tr h="904621">
                    <a:tc>
                      <a:txBody>
                        <a:bodyPr/>
                        <a:lstStyle/>
                        <a:p>
                          <a:pPr mar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a:t>
                          </a:r>
                        </a:p>
                        <a:p>
                          <a:pPr marL="0" lv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3089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2023年上海卷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2023年天津卷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8633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分析</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从近几年高考的情况来看，主要以客观题的形式出现，属于中低档题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题热点是利用几何法或待定系数法求圆的方程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.预计</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2025年高考命题情况变</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化不大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，但应适当加强圆的参数方程的应用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mc:Choice>
        <mc:Fallback xmlns="">
          <p:graphicFrame>
            <p:nvGraphicFramePr>
              <p:cNvPr id="5" name="P_3_BD#f2327921b?colgroup=2,5,14,5,5&amp;vbadefaultcenterpage=1&amp;parentnodeid=1495f43b6&amp;vbahtmlprocessed=1&amp;bbb=1&amp;hasbroken=1"/>
              <p:cNvGraphicFramePr>
                <a:graphicFrameLocks noGrp="1"/>
              </p:cNvGraphicFramePr>
              <p:nvPr/>
            </p:nvGraphicFramePr>
            <p:xfrm>
              <a:off x="502920" y="1262076"/>
              <a:ext cx="11146536" cy="4628071"/>
            </p:xfrm>
            <a:graphic>
              <a:graphicData uri="http://schemas.openxmlformats.org/drawingml/2006/table">
                <a:tbl>
                  <a:tblPr/>
                  <a:tblGrid>
                    <a:gridCol w="996696"/>
                    <a:gridCol w="1975104"/>
                    <a:gridCol w="4443984"/>
                    <a:gridCol w="1975104"/>
                    <a:gridCol w="1755648"/>
                  </a:tblGrid>
                  <a:tr h="904621">
                    <a:tc>
                      <a:txBody>
                        <a:bodyPr/>
                        <a:lstStyle/>
                        <a:p>
                          <a:pPr mar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a:t>
                          </a:r>
                          <a:endPar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7490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38633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从近几年高考的情况来看，主要以客观题的形式出现，属于中低档题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题热点是利用几何法或待定系数法求圆的方程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.预计</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2025年高考命题情况变</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化不大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，但应适当加强圆的参数方程的应用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mc:Fallback>
      </mc:AlternateContent>
    </p:spTree>
  </p:cSld>
  <p:clrMapOvr>
    <a:masterClrMapping/>
  </p:clrMapOvr>
  <p:transition>
    <p:split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657352b97?vbadefaultcenterpage=1&amp;parentnodeid=abb143b3c&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50985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657352b97?vbadefaultcenterpage=1&amp;parentnodeid=abb143b3c&amp;vbahtmlprocessed=1&amp;bbb=1&amp;hasbroken=1"/>
          <p:cNvSpPr/>
          <p:nvPr/>
        </p:nvSpPr>
        <p:spPr>
          <a:xfrm>
            <a:off x="502920" y="3036139"/>
            <a:ext cx="11183112" cy="158731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建立函数关系解决与圆有关的最值问题的策略</a:t>
            </a:r>
            <a:endParaRPr lang="en-US" altLang="zh-CN" sz="2400" dirty="0"/>
          </a:p>
          <a:p>
            <a:pPr latinLnBrk="1">
              <a:lnSpc>
                <a:spcPct val="150000"/>
              </a:lnSpc>
            </a:pPr>
            <a:r>
              <a:rPr lang="en-US" altLang="zh-CN" sz="2400" b="0" i="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列出关于所求目标式子的函数关系式</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，然后根据关系式的特征选用配方法</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别式法</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、基本不等式法等方法求最值.</a:t>
            </a:r>
            <a:endParaRPr lang="en-US" altLang="zh-CN" sz="2400" dirty="0"/>
          </a:p>
        </p:txBody>
      </p:sp>
    </p:spTree>
  </p:cSld>
  <p:clrMapOvr>
    <a:masterClrMapping/>
  </p:clrMapOvr>
  <p:transition>
    <p:split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f1b704f50?vbadefaultcenterpage=1&amp;parentnodeid=f50acb602&amp;vbahtmlprocessed=1" descr="preencoded.png"/>
          <p:cNvPicPr>
            <a:picLocks noChangeAspect="1"/>
          </p:cNvPicPr>
          <p:nvPr/>
        </p:nvPicPr>
        <p:blipFill>
          <a:blip r:embed="rId3"/>
          <a:stretch>
            <a:fillRect/>
          </a:stretch>
        </p:blipFill>
        <p:spPr>
          <a:xfrm>
            <a:off x="3813048" y="756000"/>
            <a:ext cx="4562856" cy="530352"/>
          </a:xfrm>
          <a:prstGeom prst="rect">
            <a:avLst/>
          </a:prstGeom>
        </p:spPr>
      </p:pic>
      <mc:AlternateContent xmlns:mc="http://schemas.openxmlformats.org/markup-compatibility/2006" xmlns:a14="http://schemas.microsoft.com/office/drawing/2010/main">
        <mc:Choice Requires="a14">
          <p:sp>
            <p:nvSpPr>
              <p:cNvPr id="3" name="QC_6_BD.69_1#f66396686?vbadefaultcenterpage=1&amp;parentnodeid=f1b704f50&amp;vbahtmlprocessed=1&amp;bbb=1&amp;hasbroken=1"/>
              <p:cNvSpPr/>
              <p:nvPr/>
            </p:nvSpPr>
            <p:spPr>
              <a:xfrm>
                <a:off x="502920" y="1419448"/>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广东联考）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在圆</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上，则</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的最小值为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6_BD.69_1#f66396686?vbadefaultcenterpage=1&amp;parentnodeid=f1b704f50&amp;vbahtmlprocessed=1&amp;bbb=1&amp;hasbroken=1"/>
              <p:cNvSpPr>
                <a:spLocks noRot="1" noChangeAspect="1" noMove="1" noResize="1" noEditPoints="1" noAdjustHandles="1" noChangeArrowheads="1" noChangeShapeType="1" noTextEdit="1"/>
              </p:cNvSpPr>
              <p:nvPr/>
            </p:nvSpPr>
            <p:spPr>
              <a:xfrm>
                <a:off x="502920" y="1419448"/>
                <a:ext cx="11183112" cy="1034669"/>
              </a:xfrm>
              <a:prstGeom prst="rect">
                <a:avLst/>
              </a:prstGeom>
              <a:blipFill rotWithShape="1">
                <a:blip r:embed="rId4"/>
                <a:stretch>
                  <a:fillRect t="-22" r="1" b="-7994"/>
                </a:stretch>
              </a:blipFill>
            </p:spPr>
            <p:txBody>
              <a:bodyPr/>
              <a:lstStyle/>
              <a:p>
                <a:r>
                  <a:rPr lang="zh-CN" altLang="en-US">
                    <a:noFill/>
                  </a:rPr>
                  <a:t> </a:t>
                </a:r>
              </a:p>
            </p:txBody>
          </p:sp>
        </mc:Fallback>
      </mc:AlternateContent>
      <p:sp>
        <p:nvSpPr>
          <p:cNvPr id="4" name="QC_6_AN.70_1#f66396686.bracket?vbadefaultcenterpage=1&amp;parentnodeid=f1b704f50&amp;vbapositionanswer=25&amp;vbahtmlprocessed=1"/>
          <p:cNvSpPr/>
          <p:nvPr/>
        </p:nvSpPr>
        <p:spPr>
          <a:xfrm>
            <a:off x="7814310" y="1968088"/>
            <a:ext cx="423863"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mc:AlternateContent xmlns:mc="http://schemas.openxmlformats.org/markup-compatibility/2006" xmlns:a14="http://schemas.microsoft.com/office/drawing/2010/main">
        <mc:Choice Requires="a14">
          <p:sp>
            <p:nvSpPr>
              <p:cNvPr id="5" name="QC_6_BD.71_1#f66396686.choices?vbadefaultcenterpage=1&amp;parentnodeid=f1b704f50&amp;vbahtmlprocessed=1"/>
              <p:cNvSpPr/>
              <p:nvPr/>
            </p:nvSpPr>
            <p:spPr>
              <a:xfrm>
                <a:off x="502920" y="2460848"/>
                <a:ext cx="11183112" cy="529590"/>
              </a:xfrm>
              <a:prstGeom prst="rect">
                <a:avLst/>
              </a:prstGeom>
              <a:noFill/>
            </p:spPr>
            <p:txBody>
              <a:bodyPr wrap="square" lIns="0" tIns="0" rIns="0" bIns="0" rtlCol="0" anchor="t"/>
              <a:lstStyle/>
              <a:p>
                <a:pPr latinLnBrk="1">
                  <a:lnSpc>
                    <a:spcPct val="150000"/>
                  </a:lnSpc>
                  <a:tabLst>
                    <a:tab pos="2493645" algn="l"/>
                    <a:tab pos="5699125" algn="l"/>
                    <a:tab pos="89046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2400" dirty="0"/>
              </a:p>
            </p:txBody>
          </p:sp>
        </mc:Choice>
        <mc:Fallback xmlns="">
          <p:sp>
            <p:nvSpPr>
              <p:cNvPr id="5" name="QC_6_BD.71_1#f66396686.choices?vbadefaultcenterpage=1&amp;parentnodeid=f1b704f50&amp;vbahtmlprocessed=1"/>
              <p:cNvSpPr>
                <a:spLocks noRot="1" noChangeAspect="1" noMove="1" noResize="1" noEditPoints="1" noAdjustHandles="1" noChangeArrowheads="1" noChangeShapeType="1" noTextEdit="1"/>
              </p:cNvSpPr>
              <p:nvPr/>
            </p:nvSpPr>
            <p:spPr>
              <a:xfrm>
                <a:off x="502920" y="2460848"/>
                <a:ext cx="11183112" cy="529590"/>
              </a:xfrm>
              <a:prstGeom prst="rect">
                <a:avLst/>
              </a:prstGeom>
              <a:blipFill rotWithShape="1">
                <a:blip r:embed="rId5"/>
                <a:stretch>
                  <a:fillRect t="-42" r="1" b="-6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C_6_AS.72_1#f66396686?vbadefaultcenterpage=1&amp;parentnodeid=f1b704f50&amp;vbahtmlprocessed=1&amp;bbb=1"/>
              <p:cNvSpPr/>
              <p:nvPr/>
            </p:nvSpPr>
            <p:spPr>
              <a:xfrm>
                <a:off x="502920" y="2994248"/>
                <a:ext cx="11183112" cy="1533970"/>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由题意可知圆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则圆心</a:t>
                </a:r>
                <a14:m>
                  <m:oMath xmlns:m="http://schemas.openxmlformats.org/officeDocument/2006/math">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3×1−4×3−6</m:t>
                            </m:r>
                          </m:e>
                        </m:d>
                      </m:num>
                      <m:den>
                        <m:rad>
                          <m:radPr>
                            <m:degHide m:val="on"/>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sup>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的最小值是</a:t>
                </a:r>
                <a14:m>
                  <m:oMath xmlns:m="http://schemas.openxmlformats.org/officeDocument/2006/math">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.故选B.</a:t>
                </a:r>
                <a:endParaRPr lang="en-US" altLang="zh-CN" sz="2400" spc="-50" dirty="0"/>
              </a:p>
            </p:txBody>
          </p:sp>
        </mc:Choice>
        <mc:Fallback xmlns="">
          <p:sp>
            <p:nvSpPr>
              <p:cNvPr id="6" name="QC_6_AS.72_1#f66396686?vbadefaultcenterpage=1&amp;parentnodeid=f1b704f50&amp;vbahtmlprocessed=1&amp;bbb=1"/>
              <p:cNvSpPr>
                <a:spLocks noRot="1" noChangeAspect="1" noMove="1" noResize="1" noEditPoints="1" noAdjustHandles="1" noChangeArrowheads="1" noChangeShapeType="1" noTextEdit="1"/>
              </p:cNvSpPr>
              <p:nvPr/>
            </p:nvSpPr>
            <p:spPr>
              <a:xfrm>
                <a:off x="502920" y="2994248"/>
                <a:ext cx="11183112" cy="1533970"/>
              </a:xfrm>
              <a:prstGeom prst="rect">
                <a:avLst/>
              </a:prstGeom>
              <a:blipFill rotWithShape="1">
                <a:blip r:embed="rId6"/>
                <a:stretch>
                  <a:fillRect t="-15" r="1" b="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6_BD.73_1#8be7b25ba?vbadefaultcenterpage=1&amp;parentnodeid=f1b704f50&amp;vbahtmlprocessed=1&amp;bbb=1&amp;hasbroken=1"/>
              <p:cNvSpPr/>
              <p:nvPr/>
            </p:nvSpPr>
            <p:spPr>
              <a:xfrm>
                <a:off x="502920" y="246940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唐山模拟）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上的动</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点，则下列结论正确的是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6_BD.73_1#8be7b25ba?vbadefaultcenterpage=1&amp;parentnodeid=f1b704f50&amp;vbahtmlprocessed=1&amp;bbb=1&amp;hasbroken=1"/>
              <p:cNvSpPr>
                <a:spLocks noRot="1" noChangeAspect="1" noMove="1" noResize="1" noEditPoints="1" noAdjustHandles="1" noChangeArrowheads="1" noChangeShapeType="1" noTextEdit="1"/>
              </p:cNvSpPr>
              <p:nvPr/>
            </p:nvSpPr>
            <p:spPr>
              <a:xfrm>
                <a:off x="502920" y="2469402"/>
                <a:ext cx="11183112" cy="1034669"/>
              </a:xfrm>
              <a:prstGeom prst="rect">
                <a:avLst/>
              </a:prstGeom>
              <a:blipFill rotWithShape="1">
                <a:blip r:embed="rId3"/>
                <a:stretch>
                  <a:fillRect t="-50" r="-692" b="-7965"/>
                </a:stretch>
              </a:blipFill>
            </p:spPr>
            <p:txBody>
              <a:bodyPr/>
              <a:lstStyle/>
              <a:p>
                <a:r>
                  <a:rPr lang="zh-CN" altLang="en-US">
                    <a:noFill/>
                  </a:rPr>
                  <a:t> </a:t>
                </a:r>
              </a:p>
            </p:txBody>
          </p:sp>
        </mc:Fallback>
      </mc:AlternateContent>
      <p:sp>
        <p:nvSpPr>
          <p:cNvPr id="3" name="QC_6_AN.74_1#8be7b25ba.bracket?vbadefaultcenterpage=1&amp;parentnodeid=f1b704f50&amp;vbapositionanswer=26&amp;vbahtmlprocessed=1"/>
          <p:cNvSpPr/>
          <p:nvPr/>
        </p:nvSpPr>
        <p:spPr>
          <a:xfrm>
            <a:off x="4135120" y="3018042"/>
            <a:ext cx="882650"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ACD</a:t>
            </a:r>
            <a:endParaRPr lang="en-US" altLang="zh-CN" sz="2400" dirty="0"/>
          </a:p>
        </p:txBody>
      </p:sp>
      <mc:AlternateContent xmlns:mc="http://schemas.openxmlformats.org/markup-compatibility/2006" xmlns:a14="http://schemas.microsoft.com/office/drawing/2010/main">
        <mc:Choice Requires="a14">
          <p:sp>
            <p:nvSpPr>
              <p:cNvPr id="4" name="QC_6_BD.75_1#8be7b25ba.choices?vbadefaultcenterpage=1&amp;parentnodeid=f1b704f50&amp;vbahtmlprocessed=1"/>
              <p:cNvSpPr/>
              <p:nvPr/>
            </p:nvSpPr>
            <p:spPr>
              <a:xfrm>
                <a:off x="502920" y="3511309"/>
                <a:ext cx="11183112" cy="1165289"/>
              </a:xfrm>
              <a:prstGeom prst="rect">
                <a:avLst/>
              </a:prstGeom>
              <a:noFill/>
            </p:spPr>
            <p:txBody>
              <a:bodyPr wrap="square" lIns="0" tIns="0" rIns="0" bIns="0" rtlCol="0" anchor="t"/>
              <a:lstStyle/>
              <a:p>
                <a:pPr latinLnBrk="1">
                  <a:lnSpc>
                    <a:spcPct val="11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的最大值为3</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的最小值为1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4" name="QC_6_BD.75_1#8be7b25ba.choices?vbadefaultcenterpage=1&amp;parentnodeid=f1b704f50&amp;vbahtmlprocessed=1"/>
              <p:cNvSpPr>
                <a:spLocks noRot="1" noChangeAspect="1" noMove="1" noResize="1" noEditPoints="1" noAdjustHandles="1" noChangeArrowheads="1" noChangeShapeType="1" noTextEdit="1"/>
              </p:cNvSpPr>
              <p:nvPr/>
            </p:nvSpPr>
            <p:spPr>
              <a:xfrm>
                <a:off x="502920" y="3511309"/>
                <a:ext cx="11183112" cy="1165289"/>
              </a:xfrm>
              <a:prstGeom prst="rect">
                <a:avLst/>
              </a:prstGeom>
              <a:blipFill rotWithShape="1">
                <a:blip r:embed="rId4"/>
                <a:stretch>
                  <a:fillRect t="-34" r="1" b="-448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6_AS.76_1#8be7b25ba?vbadefaultcenterpage=1&amp;parentnodeid=f1b704f50&amp;vbahtmlprocessed=1&amp;bbb=1&amp;hasbroken=1"/>
              <p:cNvSpPr/>
              <p:nvPr/>
            </p:nvSpPr>
            <p:spPr>
              <a:xfrm>
                <a:off x="502920" y="756000"/>
                <a:ext cx="11183112" cy="5492115"/>
              </a:xfrm>
              <a:prstGeom prst="rect">
                <a:avLst/>
              </a:prstGeom>
              <a:noFill/>
            </p:spPr>
            <p:txBody>
              <a:bodyPr wrap="none" lIns="0" tIns="0" rIns="0" bIns="0" rtlCol="0" anchor="t"/>
              <a:lstStyle/>
              <a:p>
                <a:pPr algn="l" latinLnBrk="1">
                  <a:lnSpc>
                    <a:spcPct val="138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的圆心为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在圆上，所以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的取值范围是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，故A正确；</a:t>
                </a:r>
                <a:endParaRPr lang="en-US" altLang="zh-CN" sz="2400" dirty="0"/>
              </a:p>
              <a:p>
                <a:pPr latinLnBrk="1">
                  <a:lnSpc>
                    <a:spcPct val="138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的几何意义为点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到原点的距离的平方，且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到原点的距离的取值范围</a:t>
                </a:r>
              </a:p>
              <a:p>
                <a:pPr latinLnBrk="1">
                  <a:lnSpc>
                    <a:spcPct val="138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8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的取值范围为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的最大值为9，最小值为1，故B</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错误，</a:t>
                </a:r>
              </a:p>
              <a:p>
                <a:pPr latinLnBrk="1">
                  <a:lnSpc>
                    <a:spcPct val="138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正确；</a:t>
                </a:r>
                <a:endParaRPr lang="en-US" altLang="zh-CN" sz="2400" dirty="0"/>
              </a:p>
              <a:p>
                <a:pPr latinLnBrk="1">
                  <a:lnSpc>
                    <a:spcPct val="138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的几何意义为点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的距离的</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倍，又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p>
              <a:p>
                <a:pPr latinLnBrk="1">
                  <a:lnSpc>
                    <a:spcPct val="138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的距离的取值范围</a:t>
                </a:r>
              </a:p>
              <a:p>
                <a:pPr latinLnBrk="1">
                  <a:lnSpc>
                    <a:spcPct val="138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，故D正确.故选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ACD</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6_AS.76_1#8be7b25ba?vbadefaultcenterpage=1&amp;parentnodeid=f1b704f50&amp;vbahtmlprocessed=1&amp;bbb=1&amp;hasbroken=1"/>
              <p:cNvSpPr>
                <a:spLocks noRot="1" noChangeAspect="1" noMove="1" noResize="1" noEditPoints="1" noAdjustHandles="1" noChangeArrowheads="1" noChangeShapeType="1" noTextEdit="1"/>
              </p:cNvSpPr>
              <p:nvPr/>
            </p:nvSpPr>
            <p:spPr>
              <a:xfrm>
                <a:off x="502920" y="756000"/>
                <a:ext cx="11183112" cy="5492115"/>
              </a:xfrm>
              <a:prstGeom prst="rect">
                <a:avLst/>
              </a:prstGeom>
              <a:blipFill rotWithShape="1">
                <a:blip r:embed="rId3"/>
                <a:stretch>
                  <a:fillRect t="-6" r="-84" b="-1959"/>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wipe(left)">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77_1#1bbe60c3f?vbadefaultcenterpage=1&amp;parentnodeid=f1b704f50&amp;vbahtmlprocessed=1&amp;bbb=1&amp;hasbroken=1"/>
              <p:cNvSpPr/>
              <p:nvPr/>
            </p:nvSpPr>
            <p:spPr>
              <a:xfrm>
                <a:off x="502920" y="1678224"/>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𝑄</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𝑃𝑄</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的最小值为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77_1#1bbe60c3f?vbadefaultcenterpage=1&amp;parentnodeid=f1b704f50&amp;vbahtmlprocessed=1&amp;bbb=1&amp;hasbroken=1"/>
              <p:cNvSpPr>
                <a:spLocks noRot="1" noChangeAspect="1" noMove="1" noResize="1" noEditPoints="1" noAdjustHandles="1" noChangeArrowheads="1" noChangeShapeType="1" noTextEdit="1"/>
              </p:cNvSpPr>
              <p:nvPr/>
            </p:nvSpPr>
            <p:spPr>
              <a:xfrm>
                <a:off x="502920" y="1678224"/>
                <a:ext cx="11183112" cy="1034669"/>
              </a:xfrm>
              <a:prstGeom prst="rect">
                <a:avLst/>
              </a:prstGeom>
              <a:blipFill rotWithShape="1">
                <a:blip r:embed="rId3"/>
                <a:stretch>
                  <a:fillRect t="-54" r="1" b="-79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78_1#1bbe60c3f.blank?vbadefaultcenterpage=1&amp;parentnodeid=f1b704f50&amp;vbapositionanswer=27&amp;vbahtmlprocessed=1"/>
              <p:cNvSpPr/>
              <p:nvPr/>
            </p:nvSpPr>
            <p:spPr>
              <a:xfrm>
                <a:off x="3907981" y="2243309"/>
                <a:ext cx="692277" cy="391541"/>
              </a:xfrm>
              <a:prstGeom prst="rect">
                <a:avLst/>
              </a:prstGeom>
              <a:noFill/>
            </p:spPr>
            <p:txBody>
              <a:bodyPr wrap="none" lIns="0" tIns="0" rIns="0" bIns="0" rtlCol="0" anchor="t"/>
              <a:lstStyle/>
              <a:p>
                <a:pPr marL="0" algn="ctr" latinLnBrk="1">
                  <a:lnSpc>
                    <a:spcPts val="34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78_1#1bbe60c3f.blank?vbadefaultcenterpage=1&amp;parentnodeid=f1b704f50&amp;vbapositionanswer=27&amp;vbahtmlprocessed=1"/>
              <p:cNvSpPr>
                <a:spLocks noRot="1" noChangeAspect="1" noMove="1" noResize="1" noEditPoints="1" noAdjustHandles="1" noChangeArrowheads="1" noChangeShapeType="1" noTextEdit="1"/>
              </p:cNvSpPr>
              <p:nvPr/>
            </p:nvSpPr>
            <p:spPr>
              <a:xfrm>
                <a:off x="3907981" y="2243309"/>
                <a:ext cx="692277" cy="391541"/>
              </a:xfrm>
              <a:prstGeom prst="rect">
                <a:avLst/>
              </a:prstGeom>
              <a:blipFill rotWithShape="1">
                <a:blip r:embed="rId4"/>
                <a:stretch>
                  <a:fillRect l="-28" t="-125" r="46" b="-101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79_1#1bbe60c3f?vbadefaultcenterpage=1&amp;parentnodeid=f1b704f50&amp;vbahtmlprocessed=1&amp;bbb=1&amp;hasbroken=1"/>
              <p:cNvSpPr/>
              <p:nvPr/>
            </p:nvSpPr>
            <p:spPr>
              <a:xfrm>
                <a:off x="502920" y="2720131"/>
                <a:ext cx="11183112" cy="2747645"/>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的对称点为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，交圆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𝑄</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（图略），此时</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𝑃𝑄</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取得最小值</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，由对称性</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𝑃𝑄</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𝑃𝑄</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𝑄</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79_1#1bbe60c3f?vbadefaultcenterpage=1&amp;parentnodeid=f1b704f50&amp;vbahtmlprocessed=1&amp;bbb=1&amp;hasbroken=1"/>
              <p:cNvSpPr>
                <a:spLocks noRot="1" noChangeAspect="1" noMove="1" noResize="1" noEditPoints="1" noAdjustHandles="1" noChangeArrowheads="1" noChangeShapeType="1" noTextEdit="1"/>
              </p:cNvSpPr>
              <p:nvPr/>
            </p:nvSpPr>
            <p:spPr>
              <a:xfrm>
                <a:off x="502920" y="2720131"/>
                <a:ext cx="11183112" cy="2747645"/>
              </a:xfrm>
              <a:prstGeom prst="rect">
                <a:avLst/>
              </a:prstGeom>
              <a:blipFill rotWithShape="1">
                <a:blip r:embed="rId5"/>
                <a:stretch>
                  <a:fillRect t="-16" r="1" b="1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80_1#1a5951804?vbadefaultcenterpage=1&amp;parentnodeid=f1b704f50&amp;vbahtmlprocessed=1&amp;bbb=1&amp;hasbroken=1"/>
              <p:cNvSpPr/>
              <p:nvPr/>
            </p:nvSpPr>
            <p:spPr>
              <a:xfrm>
                <a:off x="502920" y="1427590"/>
                <a:ext cx="11183112" cy="114877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上的动点，定点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最大值为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80_1#1a5951804?vbadefaultcenterpage=1&amp;parentnodeid=f1b704f50&amp;vbahtmlprocessed=1&amp;bbb=1&amp;hasbroken=1"/>
              <p:cNvSpPr>
                <a:spLocks noRot="1" noChangeAspect="1" noMove="1" noResize="1" noEditPoints="1" noAdjustHandles="1" noChangeArrowheads="1" noChangeShapeType="1" noTextEdit="1"/>
              </p:cNvSpPr>
              <p:nvPr/>
            </p:nvSpPr>
            <p:spPr>
              <a:xfrm>
                <a:off x="502920" y="1427590"/>
                <a:ext cx="11183112" cy="1148779"/>
              </a:xfrm>
              <a:prstGeom prst="rect">
                <a:avLst/>
              </a:prstGeom>
              <a:blipFill rotWithShape="1">
                <a:blip r:embed="rId3"/>
                <a:stretch>
                  <a:fillRect t="-10" r="-794" b="-10100"/>
                </a:stretch>
              </a:blipFill>
            </p:spPr>
            <p:txBody>
              <a:bodyPr/>
              <a:lstStyle/>
              <a:p>
                <a:r>
                  <a:rPr lang="zh-CN" altLang="en-US">
                    <a:noFill/>
                  </a:rPr>
                  <a:t> </a:t>
                </a:r>
              </a:p>
            </p:txBody>
          </p:sp>
        </mc:Fallback>
      </mc:AlternateContent>
      <p:sp>
        <p:nvSpPr>
          <p:cNvPr id="3" name="QB_6_AN.81_1#1a5951804.blank?vbadefaultcenterpage=1&amp;parentnodeid=f1b704f50&amp;vbapositionanswer=28&amp;vbahtmlprocessed=1"/>
          <p:cNvSpPr/>
          <p:nvPr/>
        </p:nvSpPr>
        <p:spPr>
          <a:xfrm>
            <a:off x="1772920" y="2052240"/>
            <a:ext cx="5254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2400" dirty="0"/>
          </a:p>
        </p:txBody>
      </p:sp>
      <mc:AlternateContent xmlns:mc="http://schemas.openxmlformats.org/markup-compatibility/2006" xmlns:a14="http://schemas.microsoft.com/office/drawing/2010/main">
        <mc:Choice Requires="a14">
          <p:sp>
            <p:nvSpPr>
              <p:cNvPr id="4" name="QB_6_AS.82_1#1a5951804?vbadefaultcenterpage=1&amp;parentnodeid=f1b704f50&amp;vbahtmlprocessed=1&amp;bbb=1&amp;hasbroken=1"/>
              <p:cNvSpPr/>
              <p:nvPr/>
            </p:nvSpPr>
            <p:spPr>
              <a:xfrm>
                <a:off x="502920" y="2586337"/>
                <a:ext cx="11183112" cy="3132074"/>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由题意，知</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是圆</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上的点，所以</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的值最大，最大值为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6×5−5</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82_1#1a5951804?vbadefaultcenterpage=1&amp;parentnodeid=f1b704f50&amp;vbahtmlprocessed=1&amp;bbb=1&amp;hasbroken=1"/>
              <p:cNvSpPr>
                <a:spLocks noRot="1" noChangeAspect="1" noMove="1" noResize="1" noEditPoints="1" noAdjustHandles="1" noChangeArrowheads="1" noChangeShapeType="1" noTextEdit="1"/>
              </p:cNvSpPr>
              <p:nvPr/>
            </p:nvSpPr>
            <p:spPr>
              <a:xfrm>
                <a:off x="502920" y="2586337"/>
                <a:ext cx="11183112" cy="3132074"/>
              </a:xfrm>
              <a:prstGeom prst="rect">
                <a:avLst/>
              </a:prstGeom>
              <a:blipFill rotWithShape="1">
                <a:blip r:embed="rId4"/>
                <a:stretch>
                  <a:fillRect t="-20" r="1" b="-962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left)">
                                      <p:cBhvr>
                                        <p:cTn id="3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dcd99ebbb.fixed?vbadefaultcenterpage=1&amp;parentnodeid=1495f43b6&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4400" dirty="0"/>
          </a:p>
        </p:txBody>
      </p:sp>
      <p:pic>
        <p:nvPicPr>
          <p:cNvPr id="3" name="C_3#dcd99ebbb.fixed?vbadefaultcenterpage=1&amp;parentnodeid=1495f43b6&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ef6d440ac?vbadefaultcenterpage=1&amp;parentnodeid=dcd99ebbb&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fe174e5d2?vbadefaultcenterpage=1&amp;parentnodeid=ef6d440ac&amp;vbahtmlprocessed=1"/>
          <p:cNvSpPr/>
          <p:nvPr/>
        </p:nvSpPr>
        <p:spPr>
          <a:xfrm>
            <a:off x="502920" y="1237151"/>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一、圆的定义和圆的方程</a:t>
            </a:r>
            <a:endParaRPr lang="en-US" altLang="zh-CN" sz="2600" dirty="0"/>
          </a:p>
        </p:txBody>
      </p:sp>
      <mc:AlternateContent xmlns:mc="http://schemas.openxmlformats.org/markup-compatibility/2006" xmlns:a14="http://schemas.microsoft.com/office/drawing/2010/main">
        <mc:Choice Requires="a14">
          <p:graphicFrame>
            <p:nvGraphicFramePr>
              <p:cNvPr id="7" name="P_6_BD#b3b0577e0?colgroup=3,32&amp;vbadefaultcenterpage=1&amp;parentnodeid=fe174e5d2&amp;vbahtmlprocessed=1&amp;bbb=1&amp;hasbroken=1"/>
              <p:cNvGraphicFramePr>
                <a:graphicFrameLocks noGrp="1"/>
              </p:cNvGraphicFramePr>
              <p:nvPr/>
            </p:nvGraphicFramePr>
            <p:xfrm>
              <a:off x="530352" y="1750699"/>
              <a:ext cx="11155680" cy="3055239"/>
            </p:xfrm>
            <a:graphic>
              <a:graphicData uri="http://schemas.openxmlformats.org/drawingml/2006/table">
                <a:tbl>
                  <a:tblPr/>
                  <a:tblGrid>
                    <a:gridCol w="749808">
                      <a:extLst>
                        <a:ext uri="{9D8B030D-6E8A-4147-A177-3AD203B41FA5}">
                          <a16:colId xmlns:a16="http://schemas.microsoft.com/office/drawing/2014/main" val="20000"/>
                        </a:ext>
                      </a:extLst>
                    </a:gridCol>
                    <a:gridCol w="466344">
                      <a:extLst>
                        <a:ext uri="{9D8B030D-6E8A-4147-A177-3AD203B41FA5}">
                          <a16:colId xmlns:a16="http://schemas.microsoft.com/office/drawing/2014/main" val="20001"/>
                        </a:ext>
                      </a:extLst>
                    </a:gridCol>
                    <a:gridCol w="2642616">
                      <a:extLst>
                        <a:ext uri="{9D8B030D-6E8A-4147-A177-3AD203B41FA5}">
                          <a16:colId xmlns:a16="http://schemas.microsoft.com/office/drawing/2014/main" val="20002"/>
                        </a:ext>
                      </a:extLst>
                    </a:gridCol>
                    <a:gridCol w="7296912">
                      <a:extLst>
                        <a:ext uri="{9D8B030D-6E8A-4147-A177-3AD203B41FA5}">
                          <a16:colId xmlns:a16="http://schemas.microsoft.com/office/drawing/2014/main" val="20003"/>
                        </a:ext>
                      </a:extLst>
                    </a:gridCol>
                  </a:tblGrid>
                  <a:tr h="435356">
                    <a:tc grid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gridSpan="2">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平面内到定点的距离等于①</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的点的集合叫作圆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extLst>
                      <a:ext uri="{0D108BD9-81ED-4DB2-BD59-A6C34878D82A}">
                        <a16:rowId xmlns:a16="http://schemas.microsoft.com/office/drawing/2014/main" val="10000"/>
                      </a:ext>
                    </a:extLst>
                  </a:tr>
                  <a:tr h="431165">
                    <a:tc rowSpan="4">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标</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marL="0" lvl="0" indent="0" algn="l" latinLnBrk="1" hangingPunct="0">
                            <a:lnSpc>
                              <a:spcPts val="35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圆心</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②</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79679">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半径为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97103">
                    <a:tc vMerge="1">
                      <a:txBody>
                        <a:bodyPr/>
                        <a:lstStyle/>
                        <a:p>
                          <a:endParaRPr lang="zh-CN"/>
                        </a:p>
                      </a:txBody>
                      <a:tcPr/>
                    </a:tc>
                    <a:tc rowSpan="2">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般</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marL="0" lvl="0" indent="0" algn="l" latinLnBrk="1" hangingPunct="0">
                            <a:lnSpc>
                              <a:spcPts val="35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圆心</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③</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410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7103">
                    <a:tc vMerge="1">
                      <a:txBody>
                        <a:bodyPr/>
                        <a:lstStyle/>
                        <a:p>
                          <a:endParaRPr lang="zh-CN"/>
                        </a:p>
                      </a:txBody>
                      <a:tcPr/>
                    </a:tc>
                    <a:tc vMerge="1">
                      <a:txBody>
                        <a:bodyPr/>
                        <a:lstStyle/>
                        <a:p>
                          <a:endParaRPr lang="zh-CN"/>
                        </a:p>
                      </a:txBody>
                      <a:tcPr/>
                    </a:tc>
                    <a:tc vMerge="1">
                      <a:txBody>
                        <a:bodyPr/>
                        <a:lstStyle/>
                        <a:p>
                          <a:endParaRPr lang="zh-CN"/>
                        </a:p>
                      </a:txBody>
                      <a:tcPr/>
                    </a:tc>
                    <a:tc>
                      <a:txBody>
                        <a:bodyPr/>
                        <a:lstStyle/>
                        <a:p>
                          <a:pPr algn="ctr" latinLnBrk="1" hangingPunct="0">
                            <a:lnSpc>
                              <a:spcPct val="13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半径为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④</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410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7" name="P_6_BD#b3b0577e0?colgroup=3,32&amp;vbadefaultcenterpage=1&amp;parentnodeid=fe174e5d2&amp;vbahtmlprocessed=1&amp;bbb=1&amp;hasbroken=1"/>
              <p:cNvGraphicFramePr>
                <a:graphicFrameLocks noGrp="1"/>
              </p:cNvGraphicFramePr>
              <p:nvPr/>
            </p:nvGraphicFramePr>
            <p:xfrm>
              <a:off x="530352" y="1750699"/>
              <a:ext cx="11155680" cy="3459988"/>
            </p:xfrm>
            <a:graphic>
              <a:graphicData uri="http://schemas.openxmlformats.org/drawingml/2006/table">
                <a:tbl>
                  <a:tblPr/>
                  <a:tblGrid>
                    <a:gridCol w="749808"/>
                    <a:gridCol w="466344"/>
                    <a:gridCol w="2642616"/>
                    <a:gridCol w="7296912"/>
                  </a:tblGrid>
                  <a:tr h="435356">
                    <a:tc grid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gridSpan="2">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平面内到定点的距离等于①</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的点的集合叫作圆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r>
                  <a:tr h="474980">
                    <a:tc rowSpan="4">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标</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479425">
                    <a:tc vMerge="1">
                      <a:tcPr/>
                    </a:tc>
                    <a:tc vMerge="1">
                      <a:tcPr/>
                    </a:tc>
                    <a:tc vMerge="1">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812165">
                    <a:tc vMerge="1">
                      <a:tcPr/>
                    </a:tc>
                    <a:tc rowSpan="2">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般</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rowSpan="2">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697103">
                    <a:tc vMerge="1">
                      <a:tcPr/>
                    </a:tc>
                    <a:tc vMerge="1">
                      <a:tcPr/>
                    </a:tc>
                    <a:tc vMerge="1">
                      <a:tcPr/>
                    </a:tc>
                    <a:tc>
                      <a:txBody>
                        <a:bodyPr/>
                        <a:lstStyle/>
                        <a:p>
                          <a:pPr algn="ctr" latinLnBrk="1" hangingPunct="0">
                            <a:lnSpc>
                              <a:spcPct val="13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半径为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④</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410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xmlns:a14="http://schemas.microsoft.com/office/drawing/2010/main">
        <mc:Choice Requires="a14">
          <p:sp>
            <p:nvSpPr>
              <p:cNvPr id="5" name="P_6_BD#b3b0577e0?vbadefaultcenterpage=1&amp;parentnodeid=fe174e5d2&amp;vbahtmlprocessed=1&amp;bbb=1&amp;hasbroken=1"/>
              <p:cNvSpPr/>
              <p:nvPr/>
            </p:nvSpPr>
            <p:spPr>
              <a:xfrm>
                <a:off x="478536" y="5098275"/>
                <a:ext cx="11183112" cy="1266254"/>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【提醒】当</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时，此方程表示点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它不表示任何图形</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P_6_BD#b3b0577e0?vbadefaultcenterpage=1&amp;parentnodeid=fe174e5d2&amp;vbahtmlprocessed=1&amp;bbb=1&amp;hasbroken=1"/>
              <p:cNvSpPr>
                <a:spLocks noRot="1" noChangeAspect="1" noMove="1" noResize="1" noEditPoints="1" noAdjustHandles="1" noChangeArrowheads="1" noChangeShapeType="1" noTextEdit="1"/>
              </p:cNvSpPr>
              <p:nvPr/>
            </p:nvSpPr>
            <p:spPr>
              <a:xfrm>
                <a:off x="478536" y="5098275"/>
                <a:ext cx="11183112" cy="1266254"/>
              </a:xfrm>
              <a:prstGeom prst="rect">
                <a:avLst/>
              </a:prstGeom>
              <a:blipFill rotWithShape="1">
                <a:blip r:embed="rId5"/>
                <a:stretch>
                  <a:fillRect l="-3" t="-39" r="5" b="-4820"/>
                </a:stretch>
              </a:blipFill>
            </p:spPr>
            <p:txBody>
              <a:bodyPr/>
              <a:lstStyle/>
              <a:p>
                <a:r>
                  <a:rPr lang="zh-CN" altLang="en-US">
                    <a:noFill/>
                  </a:rPr>
                  <a:t> </a:t>
                </a:r>
              </a:p>
            </p:txBody>
          </p:sp>
        </mc:Fallback>
      </mc:AlternateContent>
      <p:sp>
        <p:nvSpPr>
          <p:cNvPr id="6" name="P_6_AN.1_1#b3b0577e0.blank?vbadefaultcenterpage=1&amp;parentnodeid=fe174e5d2&amp;vbapositionanswer=1&amp;vbahtmlprocessed=1"/>
          <p:cNvSpPr/>
          <p:nvPr/>
        </p:nvSpPr>
        <p:spPr>
          <a:xfrm>
            <a:off x="5561995" y="1707871"/>
            <a:ext cx="830263" cy="431165"/>
          </a:xfrm>
          <a:prstGeom prst="rect">
            <a:avLst/>
          </a:prstGeom>
          <a:noFill/>
        </p:spPr>
        <p:txBody>
          <a:bodyPr wrap="none" lIns="0" tIns="0" rIns="0" bIns="0" rtlCol="0" anchor="t"/>
          <a:lstStyle/>
          <a:p>
            <a:pPr algn="ctr" latinLnBrk="1">
              <a:lnSpc>
                <a:spcPts val="37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定长</a:t>
            </a:r>
            <a:endParaRPr lang="en-US" altLang="zh-CN" sz="2400" dirty="0"/>
          </a:p>
        </p:txBody>
      </p:sp>
      <mc:AlternateContent xmlns:mc="http://schemas.openxmlformats.org/markup-compatibility/2006" xmlns:a14="http://schemas.microsoft.com/office/drawing/2010/main">
        <mc:Choice Requires="a14">
          <p:sp>
            <p:nvSpPr>
              <p:cNvPr id="4" name="P_6_AN.2_1#b3b0577e0.blank?vbadefaultcenterpage=1&amp;parentnodeid=fe174e5d2&amp;vbapositionanswer=2&amp;vbahtmlprocessed=1&amp;bbb=1"/>
              <p:cNvSpPr/>
              <p:nvPr/>
            </p:nvSpPr>
            <p:spPr>
              <a:xfrm>
                <a:off x="8196047" y="2289179"/>
                <a:ext cx="870331" cy="355600"/>
              </a:xfrm>
              <a:prstGeom prst="rect">
                <a:avLst/>
              </a:prstGeom>
              <a:noFill/>
            </p:spPr>
            <p:txBody>
              <a:bodyPr wrap="none" lIns="0" tIns="0" rIns="0" bIns="0" rtlCol="0" anchor="t"/>
              <a:lstStyle/>
              <a:p>
                <a:pPr algn="ctr" latinLnBrk="1">
                  <a:lnSpc>
                    <a:spcPts val="2815"/>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P_6_AN.2_1#b3b0577e0.blank?vbadefaultcenterpage=1&amp;parentnodeid=fe174e5d2&amp;vbapositionanswer=2&amp;vbahtmlprocessed=1&amp;bbb=1"/>
              <p:cNvSpPr>
                <a:spLocks noRot="1" noChangeAspect="1" noMove="1" noResize="1" noEditPoints="1" noAdjustHandles="1" noChangeArrowheads="1" noChangeShapeType="1" noTextEdit="1"/>
              </p:cNvSpPr>
              <p:nvPr/>
            </p:nvSpPr>
            <p:spPr>
              <a:xfrm>
                <a:off x="8196047" y="2289179"/>
                <a:ext cx="870331" cy="355600"/>
              </a:xfrm>
              <a:prstGeom prst="rect">
                <a:avLst/>
              </a:prstGeom>
              <a:blipFill rotWithShape="1">
                <a:blip r:embed="rId6"/>
                <a:stretch>
                  <a:fillRect l="-12" t="-1" r="55" b="-5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P_6_AN.3_1#b3b0577e0.blank?vbadefaultcenterpage=1&amp;parentnodeid=fe174e5d2&amp;vbapositionanswer=3&amp;vbahtmlprocessed=1&amp;rh=43.2"/>
              <p:cNvSpPr/>
              <p:nvPr/>
            </p:nvSpPr>
            <p:spPr>
              <a:xfrm>
                <a:off x="7211566" y="3351558"/>
                <a:ext cx="1357122" cy="520700"/>
              </a:xfrm>
              <a:prstGeom prst="rect">
                <a:avLst/>
              </a:prstGeom>
              <a:noFill/>
            </p:spPr>
            <p:txBody>
              <a:bodyPr wrap="none" lIns="0" tIns="0" rIns="0" bIns="0" rtlCol="0" anchor="t"/>
              <a:lstStyle/>
              <a:p>
                <a:pPr algn="ctr" latinLnBrk="1">
                  <a:lnSpc>
                    <a:spcPts val="407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8" name="P_6_AN.3_1#b3b0577e0.blank?vbadefaultcenterpage=1&amp;parentnodeid=fe174e5d2&amp;vbapositionanswer=3&amp;vbahtmlprocessed=1&amp;rh=43.2"/>
              <p:cNvSpPr>
                <a:spLocks noRot="1" noChangeAspect="1" noMove="1" noResize="1" noEditPoints="1" noAdjustHandles="1" noChangeArrowheads="1" noChangeShapeType="1" noTextEdit="1"/>
              </p:cNvSpPr>
              <p:nvPr/>
            </p:nvSpPr>
            <p:spPr>
              <a:xfrm>
                <a:off x="7211566" y="3351558"/>
                <a:ext cx="1357122" cy="520700"/>
              </a:xfrm>
              <a:prstGeom prst="rect">
                <a:avLst/>
              </a:prstGeom>
              <a:blipFill rotWithShape="1">
                <a:blip r:embed="rId7"/>
                <a:stretch>
                  <a:fillRect l="-37" t="-5" r="47"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P_6_AN.4_1#b3b0577e0.blank?vbadefaultcenterpage=1&amp;parentnodeid=fe174e5d2&amp;vbapositionanswer=4&amp;vbahtmlprocessed=1&amp;rh=43.2"/>
              <p:cNvSpPr/>
              <p:nvPr/>
            </p:nvSpPr>
            <p:spPr>
              <a:xfrm>
                <a:off x="7403146" y="4128130"/>
                <a:ext cx="2331085" cy="520700"/>
              </a:xfrm>
              <a:prstGeom prst="rect">
                <a:avLst/>
              </a:prstGeom>
              <a:noFill/>
            </p:spPr>
            <p:txBody>
              <a:bodyPr wrap="none" lIns="0" tIns="0" rIns="0" bIns="0" rtlCol="0" anchor="t"/>
              <a:lstStyle/>
              <a:p>
                <a:pPr algn="ctr" latinLnBrk="1">
                  <a:lnSpc>
                    <a:spcPts val="4065"/>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9" name="P_6_AN.4_1#b3b0577e0.blank?vbadefaultcenterpage=1&amp;parentnodeid=fe174e5d2&amp;vbapositionanswer=4&amp;vbahtmlprocessed=1&amp;rh=43.2"/>
              <p:cNvSpPr>
                <a:spLocks noRot="1" noChangeAspect="1" noMove="1" noResize="1" noEditPoints="1" noAdjustHandles="1" noChangeArrowheads="1" noChangeShapeType="1" noTextEdit="1"/>
              </p:cNvSpPr>
              <p:nvPr/>
            </p:nvSpPr>
            <p:spPr>
              <a:xfrm>
                <a:off x="7403146" y="4128130"/>
                <a:ext cx="2331085" cy="520700"/>
              </a:xfrm>
              <a:prstGeom prst="rect">
                <a:avLst/>
              </a:prstGeom>
              <a:blipFill rotWithShape="1">
                <a:blip r:embed="rId8"/>
                <a:stretch>
                  <a:fillRect l="-14" t="-121" r="14" b="12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wipe(left)">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wipe(left)">
                                      <p:cBhvr>
                                        <p:cTn id="20" dur="500"/>
                                        <p:tgtEl>
                                          <p:spTgt spid="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wipe(left)">
                                      <p:cBhvr>
                                        <p:cTn id="2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4" grpId="0" build="p" animBg="1"/>
      <p:bldP spid="8" grpId="0" build="p" animBg="1"/>
      <p:bldP spid="9"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12fc8614b?segpoint=1&amp;vbadefaultcenterpage=1&amp;parentnodeid=ef6d440ac&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二、点与圆的位置关系</a:t>
            </a:r>
            <a:endParaRPr lang="en-US" altLang="zh-CN" sz="2600" dirty="0"/>
          </a:p>
        </p:txBody>
      </p:sp>
      <mc:AlternateContent xmlns:mc="http://schemas.openxmlformats.org/markup-compatibility/2006" xmlns:a14="http://schemas.microsoft.com/office/drawing/2010/main">
        <mc:Choice Requires="a14">
          <p:sp>
            <p:nvSpPr>
              <p:cNvPr id="3" name="P_6_BD#73c0260c8?segpoint=1&amp;vbadefaultcenterpage=1&amp;parentnodeid=12fc8614b&amp;vbahtmlprocessed=1"/>
              <p:cNvSpPr/>
              <p:nvPr/>
            </p:nvSpPr>
            <p:spPr>
              <a:xfrm>
                <a:off x="502920" y="1353145"/>
                <a:ext cx="11183112" cy="489458"/>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，圆的标准方程为</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6_BD#73c0260c8?segpoint=1&amp;vbadefaultcenterpage=1&amp;parentnodeid=12fc8614b&amp;vbahtmlprocessed=1"/>
              <p:cNvSpPr>
                <a:spLocks noRot="1" noChangeAspect="1" noMove="1" noResize="1" noEditPoints="1" noAdjustHandles="1" noChangeArrowheads="1" noChangeShapeType="1" noTextEdit="1"/>
              </p:cNvSpPr>
              <p:nvPr/>
            </p:nvSpPr>
            <p:spPr>
              <a:xfrm>
                <a:off x="502920" y="1353145"/>
                <a:ext cx="11183112" cy="489458"/>
              </a:xfrm>
              <a:prstGeom prst="rect">
                <a:avLst/>
              </a:prstGeom>
              <a:blipFill rotWithShape="1">
                <a:blip r:embed="rId3"/>
                <a:stretch>
                  <a:fillRect t="-122" r="1" b="-16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8" name="P_6_BD#73c0260c8?colgroup=4,31&amp;vbadefaultcenterpage=1&amp;parentnodeid=12fc8614b&amp;vbahtmlprocessed=1"/>
              <p:cNvGraphicFramePr>
                <a:graphicFrameLocks noGrp="1"/>
              </p:cNvGraphicFramePr>
              <p:nvPr/>
            </p:nvGraphicFramePr>
            <p:xfrm>
              <a:off x="502920" y="1978248"/>
              <a:ext cx="11155680" cy="1901952"/>
            </p:xfrm>
            <a:graphic>
              <a:graphicData uri="http://schemas.openxmlformats.org/drawingml/2006/table">
                <a:tbl>
                  <a:tblPr/>
                  <a:tblGrid>
                    <a:gridCol w="1435608">
                      <a:extLst>
                        <a:ext uri="{9D8B030D-6E8A-4147-A177-3AD203B41FA5}">
                          <a16:colId xmlns:a16="http://schemas.microsoft.com/office/drawing/2014/main" val="20000"/>
                        </a:ext>
                      </a:extLst>
                    </a:gridCol>
                    <a:gridCol w="9720072">
                      <a:extLst>
                        <a:ext uri="{9D8B030D-6E8A-4147-A177-3AD203B41FA5}">
                          <a16:colId xmlns:a16="http://schemas.microsoft.com/office/drawing/2014/main" val="20001"/>
                        </a:ext>
                      </a:extLst>
                    </a:gridCol>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理论依据</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点到圆心的距离与半径之间的关系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1165">
                    <a:tc rowSpan="3">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三种情况</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⑤</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点在圆外</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1165">
                    <a:tc vMerge="1">
                      <a:txBody>
                        <a:bodyPr/>
                        <a:lstStyle/>
                        <a:p>
                          <a:endParaRPr lang="zh-CN"/>
                        </a:p>
                      </a:txBody>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⑥</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点在圆上</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1165">
                    <a:tc vMerge="1">
                      <a:txBody>
                        <a:bodyPr/>
                        <a:lstStyle/>
                        <a:p>
                          <a:endParaRPr lang="zh-CN"/>
                        </a:p>
                      </a:txBody>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⑦</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点在圆内</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8" name="P_6_BD#73c0260c8?colgroup=4,31&amp;vbadefaultcenterpage=1&amp;parentnodeid=12fc8614b&amp;vbahtmlprocessed=1"/>
              <p:cNvGraphicFramePr>
                <a:graphicFrameLocks noGrp="1"/>
              </p:cNvGraphicFramePr>
              <p:nvPr/>
            </p:nvGraphicFramePr>
            <p:xfrm>
              <a:off x="502920" y="1978248"/>
              <a:ext cx="11155680" cy="1728851"/>
            </p:xfrm>
            <a:graphic>
              <a:graphicData uri="http://schemas.openxmlformats.org/drawingml/2006/table">
                <a:tbl>
                  <a:tblPr/>
                  <a:tblGrid>
                    <a:gridCol w="1435608"/>
                    <a:gridCol w="9720072"/>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理论依据</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点到圆心的距离与半径之间的关系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97840">
                    <a:tc rowSpan="3">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三种情况</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497840">
                    <a:tc vMerge="1">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497840">
                    <a:tc vMerge="1">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bl>
              </a:graphicData>
            </a:graphic>
          </p:graphicFrame>
        </mc:Fallback>
      </mc:AlternateContent>
      <mc:AlternateContent xmlns:mc="http://schemas.openxmlformats.org/markup-compatibility/2006" xmlns:a14="http://schemas.microsoft.com/office/drawing/2010/main">
        <mc:Choice Requires="a14">
          <p:sp>
            <p:nvSpPr>
              <p:cNvPr id="5" name="P_6_BD#73c0260c8?segpoint=1&amp;vbadefaultcenterpage=1&amp;parentnodeid=12fc8614b&amp;vbahtmlprocessed=1"/>
              <p:cNvSpPr/>
              <p:nvPr/>
            </p:nvSpPr>
            <p:spPr>
              <a:xfrm>
                <a:off x="502920" y="3845148"/>
                <a:ext cx="11183112" cy="489458"/>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，圆的一般方程为</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P_6_BD#73c0260c8?segpoint=1&amp;vbadefaultcenterpage=1&amp;parentnodeid=12fc8614b&amp;vbahtmlprocessed=1"/>
              <p:cNvSpPr>
                <a:spLocks noRot="1" noChangeAspect="1" noMove="1" noResize="1" noEditPoints="1" noAdjustHandles="1" noChangeArrowheads="1" noChangeShapeType="1" noTextEdit="1"/>
              </p:cNvSpPr>
              <p:nvPr/>
            </p:nvSpPr>
            <p:spPr>
              <a:xfrm>
                <a:off x="502920" y="3845148"/>
                <a:ext cx="11183112" cy="489458"/>
              </a:xfrm>
              <a:prstGeom prst="rect">
                <a:avLst/>
              </a:prstGeom>
              <a:blipFill rotWithShape="1">
                <a:blip r:embed="rId5"/>
                <a:stretch>
                  <a:fillRect t="-46" r="1" b="-16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5" name="P_6_BD#73c0260c8?colgroup=4,31&amp;vbadefaultcenterpage=1&amp;parentnodeid=12fc8614b&amp;vbahtmlprocessed=1"/>
              <p:cNvGraphicFramePr>
                <a:graphicFrameLocks noGrp="1"/>
              </p:cNvGraphicFramePr>
              <p:nvPr/>
            </p:nvGraphicFramePr>
            <p:xfrm>
              <a:off x="502920" y="4467448"/>
              <a:ext cx="11155680" cy="1930146"/>
            </p:xfrm>
            <a:graphic>
              <a:graphicData uri="http://schemas.openxmlformats.org/drawingml/2006/table">
                <a:tbl>
                  <a:tblPr/>
                  <a:tblGrid>
                    <a:gridCol w="1435608">
                      <a:extLst>
                        <a:ext uri="{9D8B030D-6E8A-4147-A177-3AD203B41FA5}">
                          <a16:colId xmlns:a16="http://schemas.microsoft.com/office/drawing/2014/main" val="20000"/>
                        </a:ext>
                      </a:extLst>
                    </a:gridCol>
                    <a:gridCol w="9720072">
                      <a:extLst>
                        <a:ext uri="{9D8B030D-6E8A-4147-A177-3AD203B41FA5}">
                          <a16:colId xmlns:a16="http://schemas.microsoft.com/office/drawing/2014/main" val="20001"/>
                        </a:ext>
                      </a:extLst>
                    </a:gridCol>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理论依据</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由圆的标准方程转化而来</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9674">
                    <a:tc rowSpan="3">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三种情况</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点在圆外</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9674">
                    <a:tc vMerge="1">
                      <a:txBody>
                        <a:bodyPr/>
                        <a:lstStyle/>
                        <a:p>
                          <a:endParaRPr lang="zh-CN"/>
                        </a:p>
                      </a:txBody>
                      <a:tcPr/>
                    </a:tc>
                    <a:tc>
                      <a:txBody>
                        <a:bodyPr/>
                        <a:lstStyle/>
                        <a:p>
                          <a:pPr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点在圆上</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9674">
                    <a:tc vMerge="1">
                      <a:txBody>
                        <a:bodyPr/>
                        <a:lstStyle/>
                        <a:p>
                          <a:endParaRPr lang="zh-CN"/>
                        </a:p>
                      </a:txBody>
                      <a:tcPr/>
                    </a:tc>
                    <a:tc>
                      <a:txBody>
                        <a:bodyPr/>
                        <a:lstStyle/>
                        <a:p>
                          <a:pPr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点在圆内</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15" name="P_6_BD#73c0260c8?colgroup=4,31&amp;vbadefaultcenterpage=1&amp;parentnodeid=12fc8614b&amp;vbahtmlprocessed=1"/>
              <p:cNvGraphicFramePr>
                <a:graphicFrameLocks noGrp="1"/>
              </p:cNvGraphicFramePr>
              <p:nvPr/>
            </p:nvGraphicFramePr>
            <p:xfrm>
              <a:off x="502920" y="4467448"/>
              <a:ext cx="11155680" cy="1754378"/>
            </p:xfrm>
            <a:graphic>
              <a:graphicData uri="http://schemas.openxmlformats.org/drawingml/2006/table">
                <a:tbl>
                  <a:tblPr/>
                  <a:tblGrid>
                    <a:gridCol w="1435608"/>
                    <a:gridCol w="9720072"/>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理论依据</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由圆的标准方程转化而来</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573405">
                    <a:tc rowSpan="3">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三种情况</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6"/>
                        </a:blipFill>
                      </a:tcPr>
                    </a:tc>
                  </a:tr>
                  <a:tr h="573405">
                    <a:tc vMerge="1">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6"/>
                        </a:blipFill>
                      </a:tcPr>
                    </a:tc>
                  </a:tr>
                  <a:tr h="573405">
                    <a:tc vMerge="1">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6"/>
                        </a:blipFill>
                      </a:tcPr>
                    </a:tc>
                  </a:tr>
                </a:tbl>
              </a:graphicData>
            </a:graphic>
          </p:graphicFrame>
        </mc:Fallback>
      </mc:AlternateContent>
      <mc:AlternateContent xmlns:mc="http://schemas.openxmlformats.org/markup-compatibility/2006" xmlns:a14="http://schemas.microsoft.com/office/drawing/2010/main">
        <mc:Choice Requires="a14">
          <p:sp>
            <p:nvSpPr>
              <p:cNvPr id="7" name="P_6_AN.5_1#73c0260c8.blank?vbadefaultcenterpage=1&amp;parentnodeid=12fc8614b&amp;vbapositionanswer=5&amp;vbahtmlprocessed=1"/>
              <p:cNvSpPr/>
              <p:nvPr/>
            </p:nvSpPr>
            <p:spPr>
              <a:xfrm>
                <a:off x="5180512" y="2512727"/>
                <a:ext cx="384175"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7" name="P_6_AN.5_1#73c0260c8.blank?vbadefaultcenterpage=1&amp;parentnodeid=12fc8614b&amp;vbapositionanswer=5&amp;vbahtmlprocessed=1"/>
              <p:cNvSpPr>
                <a:spLocks noRot="1" noChangeAspect="1" noMove="1" noResize="1" noEditPoints="1" noAdjustHandles="1" noChangeArrowheads="1" noChangeShapeType="1" noTextEdit="1"/>
              </p:cNvSpPr>
              <p:nvPr/>
            </p:nvSpPr>
            <p:spPr>
              <a:xfrm>
                <a:off x="5180512" y="2512727"/>
                <a:ext cx="384175" cy="355600"/>
              </a:xfrm>
              <a:prstGeom prst="rect">
                <a:avLst/>
              </a:prstGeom>
              <a:blipFill rotWithShape="1">
                <a:blip r:embed="rId7"/>
                <a:stretch>
                  <a:fillRect l="-47" t="-9" r="47" b="-5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P_6_AN.6_1#73c0260c8.blank?vbadefaultcenterpage=1&amp;parentnodeid=12fc8614b&amp;vbapositionanswer=6&amp;vbahtmlprocessed=1"/>
              <p:cNvSpPr/>
              <p:nvPr/>
            </p:nvSpPr>
            <p:spPr>
              <a:xfrm>
                <a:off x="5181782" y="3014631"/>
                <a:ext cx="382588"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P_6_AN.6_1#73c0260c8.blank?vbadefaultcenterpage=1&amp;parentnodeid=12fc8614b&amp;vbapositionanswer=6&amp;vbahtmlprocessed=1"/>
              <p:cNvSpPr>
                <a:spLocks noRot="1" noChangeAspect="1" noMove="1" noResize="1" noEditPoints="1" noAdjustHandles="1" noChangeArrowheads="1" noChangeShapeType="1" noTextEdit="1"/>
              </p:cNvSpPr>
              <p:nvPr/>
            </p:nvSpPr>
            <p:spPr>
              <a:xfrm>
                <a:off x="5181782" y="3014631"/>
                <a:ext cx="382588" cy="355600"/>
              </a:xfrm>
              <a:prstGeom prst="rect">
                <a:avLst/>
              </a:prstGeom>
              <a:blipFill rotWithShape="1">
                <a:blip r:embed="rId8"/>
                <a:stretch>
                  <a:fillRect l="-48" t="-80" r="131" b="-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P_6_AN.7_1#73c0260c8.blank?vbadefaultcenterpage=1&amp;parentnodeid=12fc8614b&amp;vbapositionanswer=7&amp;vbahtmlprocessed=1"/>
              <p:cNvSpPr/>
              <p:nvPr/>
            </p:nvSpPr>
            <p:spPr>
              <a:xfrm>
                <a:off x="5180512" y="3515773"/>
                <a:ext cx="384175"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9" name="P_6_AN.7_1#73c0260c8.blank?vbadefaultcenterpage=1&amp;parentnodeid=12fc8614b&amp;vbapositionanswer=7&amp;vbahtmlprocessed=1"/>
              <p:cNvSpPr>
                <a:spLocks noRot="1" noChangeAspect="1" noMove="1" noResize="1" noEditPoints="1" noAdjustHandles="1" noChangeArrowheads="1" noChangeShapeType="1" noTextEdit="1"/>
              </p:cNvSpPr>
              <p:nvPr/>
            </p:nvSpPr>
            <p:spPr>
              <a:xfrm>
                <a:off x="5180512" y="3515773"/>
                <a:ext cx="384175" cy="355600"/>
              </a:xfrm>
              <a:prstGeom prst="rect">
                <a:avLst/>
              </a:prstGeom>
              <a:blipFill rotWithShape="1">
                <a:blip r:embed="rId9"/>
                <a:stretch>
                  <a:fillRect l="-47" t="-116" r="47" b="-42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4" grpId="0" build="p" animBg="1"/>
      <p:bldP spid="9"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6_BD#aa2e3a2a2?vbadefaultcenterpage=1&amp;parentnodeid=12fc8614b&amp;vbahtmlprocessed=1" descr="preencoded.png"/>
          <p:cNvPicPr>
            <a:picLocks noChangeAspect="1"/>
          </p:cNvPicPr>
          <p:nvPr/>
        </p:nvPicPr>
        <p:blipFill>
          <a:blip r:embed="rId3"/>
          <a:stretch>
            <a:fillRect/>
          </a:stretch>
        </p:blipFill>
        <p:spPr>
          <a:xfrm>
            <a:off x="4828032" y="756000"/>
            <a:ext cx="2532888" cy="448056"/>
          </a:xfrm>
          <a:prstGeom prst="rect">
            <a:avLst/>
          </a:prstGeom>
        </p:spPr>
      </p:pic>
      <p:sp>
        <p:nvSpPr>
          <p:cNvPr id="3" name="P_7_BD#563a581a4?segpoint=1&amp;vbadefaultcenterpage=1&amp;parentnodeid=aa2e3a2a2&amp;vbahtmlprocessed=1"/>
          <p:cNvSpPr/>
          <p:nvPr/>
        </p:nvSpPr>
        <p:spPr>
          <a:xfrm>
            <a:off x="502920" y="1343248"/>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几种特殊位置的圆的方程</a:t>
            </a:r>
            <a:endParaRPr lang="en-US" altLang="zh-CN" sz="2400" dirty="0"/>
          </a:p>
        </p:txBody>
      </p:sp>
      <mc:AlternateContent xmlns:mc="http://schemas.openxmlformats.org/markup-compatibility/2006" xmlns:a14="http://schemas.microsoft.com/office/drawing/2010/main">
        <mc:Choice Requires="a14">
          <p:graphicFrame>
            <p:nvGraphicFramePr>
              <p:cNvPr id="9" name="P_7_BD#563a581a4?colgroup=7,13,13&amp;vbadefaultcenterpage=1&amp;parentnodeid=aa2e3a2a2&amp;vbahtmlprocessed=1"/>
              <p:cNvGraphicFramePr>
                <a:graphicFrameLocks noGrp="1"/>
              </p:cNvGraphicFramePr>
              <p:nvPr/>
            </p:nvGraphicFramePr>
            <p:xfrm>
              <a:off x="502920" y="1965548"/>
              <a:ext cx="11155680" cy="3720338"/>
            </p:xfrm>
            <a:graphic>
              <a:graphicData uri="http://schemas.openxmlformats.org/drawingml/2006/table">
                <a:tbl>
                  <a:tblPr/>
                  <a:tblGrid>
                    <a:gridCol w="2450592">
                      <a:extLst>
                        <a:ext uri="{9D8B030D-6E8A-4147-A177-3AD203B41FA5}">
                          <a16:colId xmlns:a16="http://schemas.microsoft.com/office/drawing/2014/main" val="20000"/>
                        </a:ext>
                      </a:extLst>
                    </a:gridCol>
                    <a:gridCol w="4352544">
                      <a:extLst>
                        <a:ext uri="{9D8B030D-6E8A-4147-A177-3AD203B41FA5}">
                          <a16:colId xmlns:a16="http://schemas.microsoft.com/office/drawing/2014/main" val="20001"/>
                        </a:ext>
                      </a:extLst>
                    </a:gridCol>
                    <a:gridCol w="4352544">
                      <a:extLst>
                        <a:ext uri="{9D8B030D-6E8A-4147-A177-3AD203B41FA5}">
                          <a16:colId xmlns:a16="http://schemas.microsoft.com/office/drawing/2014/main" val="20002"/>
                        </a:ext>
                      </a:extLst>
                    </a:gridCol>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标准方程的设法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一般方程的设法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圆心在原点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过原点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圆心在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轴上</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圆心在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轴上</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3271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轴相切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3271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轴相切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mc:Choice>
        <mc:Fallback xmlns="">
          <p:graphicFrame>
            <p:nvGraphicFramePr>
              <p:cNvPr id="9" name="P_7_BD#563a581a4?colgroup=7,13,13&amp;vbadefaultcenterpage=1&amp;parentnodeid=aa2e3a2a2&amp;vbahtmlprocessed=1"/>
              <p:cNvGraphicFramePr>
                <a:graphicFrameLocks noGrp="1"/>
              </p:cNvGraphicFramePr>
              <p:nvPr/>
            </p:nvGraphicFramePr>
            <p:xfrm>
              <a:off x="502920" y="1965548"/>
              <a:ext cx="11155680" cy="3442208"/>
            </p:xfrm>
            <a:graphic>
              <a:graphicData uri="http://schemas.openxmlformats.org/drawingml/2006/table">
                <a:tbl>
                  <a:tblPr/>
                  <a:tblGrid>
                    <a:gridCol w="2450592"/>
                    <a:gridCol w="4352544"/>
                    <a:gridCol w="4352544"/>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标准方程的设法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一般方程的设法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圆心在原点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47498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过原点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677545">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677545">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bl>
              </a:graphicData>
            </a:graphic>
          </p:graphicFrame>
        </mc:Fallback>
      </mc:AlternateContent>
      <mc:AlternateContent xmlns:mc="http://schemas.openxmlformats.org/markup-compatibility/2006" xmlns:a14="http://schemas.microsoft.com/office/drawing/2010/main">
        <mc:Choice Requires="a14">
          <p:sp>
            <p:nvSpPr>
              <p:cNvPr id="5" name="P_7_BD#563a581a4?segpoint=1&amp;vbadefaultcenterpage=1&amp;parentnodeid=aa2e3a2a2&amp;vbahtmlprocessed=1&amp;bbb=1&amp;hasbroken=1"/>
              <p:cNvSpPr/>
              <p:nvPr/>
            </p:nvSpPr>
            <p:spPr>
              <a:xfrm>
                <a:off x="502920" y="5546948"/>
                <a:ext cx="11183112" cy="103867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为直径的两端点的圆的方程是</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dirty="0">
                    <a:solidFill>
                      <a:srgbClr val="000000"/>
                    </a:solidFill>
                    <a:ea typeface="微软雅黑" panose="020B0503020204020204" pitchFamily="34" charset="-122"/>
                    <a:cs typeface="Times New Roman" panose="02020603050405020304" pitchFamily="34" charset="-120"/>
                  </a:rPr>
                  <a:t>     </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P_7_BD#563a581a4?segpoint=1&amp;vbadefaultcenterpage=1&amp;parentnodeid=aa2e3a2a2&amp;vbahtmlprocessed=1&amp;bbb=1&amp;hasbroken=1"/>
              <p:cNvSpPr>
                <a:spLocks noRot="1" noChangeAspect="1" noMove="1" noResize="1" noEditPoints="1" noAdjustHandles="1" noChangeArrowheads="1" noChangeShapeType="1" noTextEdit="1"/>
              </p:cNvSpPr>
              <p:nvPr/>
            </p:nvSpPr>
            <p:spPr>
              <a:xfrm>
                <a:off x="502920" y="5546948"/>
                <a:ext cx="11183112" cy="1038670"/>
              </a:xfrm>
              <a:prstGeom prst="rect">
                <a:avLst/>
              </a:prstGeom>
              <a:blipFill rotWithShape="1">
                <a:blip r:embed="rId5"/>
                <a:stretch>
                  <a:fillRect t="-21" r="1" b="-5621"/>
                </a:stretch>
              </a:blipFill>
            </p:spPr>
            <p:txBody>
              <a:bodyPr/>
              <a:lstStyle/>
              <a:p>
                <a:r>
                  <a:rPr lang="zh-CN" altLang="en-US">
                    <a:noFill/>
                  </a:rPr>
                  <a:t> </a:t>
                </a:r>
              </a:p>
            </p:txBody>
          </p:sp>
        </mc:Fallback>
      </mc:AlternateContent>
    </p:spTree>
  </p:cSld>
  <p:clrMapOvr>
    <a:masterClrMapping/>
  </p:clrMapOvr>
  <p:transition>
    <p:split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_7_BD#563a581a4?segpoint=1&amp;vbadefaultcenterpage=1&amp;parentnodeid=aa2e3a2a2&amp;vbahtmlprocessed=1&amp;bbb=1&amp;hasbroken=1"/>
              <p:cNvSpPr/>
              <p:nvPr/>
            </p:nvSpPr>
            <p:spPr>
              <a:xfrm>
                <a:off x="502920" y="2729593"/>
                <a:ext cx="11183112" cy="1686814"/>
              </a:xfrm>
              <a:prstGeom prst="rect">
                <a:avLst/>
              </a:prstGeom>
              <a:noFill/>
            </p:spPr>
            <p:txBody>
              <a:bodyPr wrap="none" lIns="0" tIns="0" rIns="0" bIns="0" rtlCol="0" anchor="t"/>
              <a:lstStyle/>
              <a:p>
                <a:pPr algn="l" latinLnBrk="1">
                  <a:lnSpc>
                    <a:spcPct val="11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二元二次方程</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𝐵𝑥𝑦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表示圆的充要条件是</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10000"/>
                  </a:lnSpc>
                </a:pPr>
                <a:r>
                  <a:rPr lang="en-US" altLang="zh-CN" sz="2400" b="0" dirty="0">
                    <a:solidFill>
                      <a:srgbClr val="000000"/>
                    </a:solidFill>
                    <a:ea typeface="微软雅黑" panose="020B0503020204020204" pitchFamily="34" charset="-122"/>
                    <a:cs typeface="Times New Roman" panose="02020603050405020304" pitchFamily="34" charset="-120"/>
                  </a:rPr>
                  <a:t>     </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2" name="P_7_BD#563a581a4?segpoint=1&amp;vbadefaultcenterpage=1&amp;parentnodeid=aa2e3a2a2&amp;vbahtmlprocessed=1&amp;bbb=1&amp;hasbroken=1"/>
              <p:cNvSpPr>
                <a:spLocks noRot="1" noChangeAspect="1" noMove="1" noResize="1" noEditPoints="1" noAdjustHandles="1" noChangeArrowheads="1" noChangeShapeType="1" noTextEdit="1"/>
              </p:cNvSpPr>
              <p:nvPr/>
            </p:nvSpPr>
            <p:spPr>
              <a:xfrm>
                <a:off x="502920" y="2729593"/>
                <a:ext cx="11183112" cy="1686814"/>
              </a:xfrm>
              <a:prstGeom prst="rect">
                <a:avLst/>
              </a:prstGeom>
              <a:blipFill rotWithShape="1">
                <a:blip r:embed="rId3"/>
                <a:stretch>
                  <a:fillRect t="-22" r="1" b="37"/>
                </a:stretch>
              </a:blipFill>
            </p:spPr>
            <p:txBody>
              <a:bodyPr/>
              <a:lstStyle/>
              <a:p>
                <a:r>
                  <a:rPr lang="zh-CN" altLang="en-US">
                    <a:noFill/>
                  </a:rPr>
                  <a:t> </a:t>
                </a:r>
              </a:p>
            </p:txBody>
          </p:sp>
        </mc:Fallback>
      </mc:AlternateContent>
    </p:spTree>
  </p:cSld>
  <p:clrMapOvr>
    <a:masterClrMapping/>
  </p:clrMapOvr>
  <p:transition>
    <p:split dir="in"/>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ZiMTU1MDljNDlhODY1MWYwNDk4MjYwNjJlNDA3ZTQifQ=="/>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683</Words>
  <Application>Microsoft Office PowerPoint</Application>
  <PresentationFormat>宽屏</PresentationFormat>
  <Paragraphs>375</Paragraphs>
  <Slides>46</Slides>
  <Notes>42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MS Mincho</vt:lpstr>
      <vt:lpstr>等线</vt:lpstr>
      <vt:lpstr>宋体</vt:lpstr>
      <vt:lpstr>微软雅黑</vt:lpstr>
      <vt:lpstr>Arial</vt:lpstr>
      <vt:lpstr>Calibri</vt:lpstr>
      <vt:lpstr>Cambria Math</vt:lpstr>
      <vt:lpstr>Times New Roman</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微软用户</cp:lastModifiedBy>
  <cp:revision>7</cp:revision>
  <dcterms:created xsi:type="dcterms:W3CDTF">2023-12-21T11:28:00Z</dcterms:created>
  <dcterms:modified xsi:type="dcterms:W3CDTF">2024-01-18T08:27:34Z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D717CC6C95244F558E310297B1496B14_12</vt:lpwstr>
  </property>
  <property fmtid="{D5CDD505-2E9C-101B-9397-08002B2CF9AE}" pid="3" name="KSOProductBuildVer">
    <vt:lpwstr>2052-12.1.0.16250</vt:lpwstr>
  </property>
</Properties>
</file>